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sldIdLst>
    <p:sldId id="274" r:id="rId2"/>
    <p:sldId id="256" r:id="rId3"/>
    <p:sldId id="310" r:id="rId4"/>
    <p:sldId id="335" r:id="rId5"/>
    <p:sldId id="314" r:id="rId6"/>
    <p:sldId id="292" r:id="rId7"/>
    <p:sldId id="336" r:id="rId8"/>
    <p:sldId id="293" r:id="rId9"/>
    <p:sldId id="339" r:id="rId10"/>
    <p:sldId id="337" r:id="rId11"/>
    <p:sldId id="340" r:id="rId12"/>
    <p:sldId id="338" r:id="rId13"/>
    <p:sldId id="257" r:id="rId14"/>
    <p:sldId id="341" r:id="rId15"/>
    <p:sldId id="298" r:id="rId16"/>
    <p:sldId id="325" r:id="rId17"/>
    <p:sldId id="311" r:id="rId18"/>
    <p:sldId id="312" r:id="rId19"/>
    <p:sldId id="316" r:id="rId20"/>
    <p:sldId id="313" r:id="rId21"/>
    <p:sldId id="317" r:id="rId22"/>
    <p:sldId id="318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283" r:id="rId32"/>
    <p:sldId id="302" r:id="rId33"/>
    <p:sldId id="287" r:id="rId34"/>
    <p:sldId id="319" r:id="rId35"/>
    <p:sldId id="295" r:id="rId36"/>
    <p:sldId id="259" r:id="rId37"/>
    <p:sldId id="334" r:id="rId38"/>
    <p:sldId id="263" r:id="rId39"/>
    <p:sldId id="282" r:id="rId40"/>
    <p:sldId id="303" r:id="rId41"/>
    <p:sldId id="342" r:id="rId42"/>
    <p:sldId id="343" r:id="rId43"/>
    <p:sldId id="349" r:id="rId44"/>
    <p:sldId id="350" r:id="rId45"/>
    <p:sldId id="351" r:id="rId46"/>
    <p:sldId id="344" r:id="rId47"/>
    <p:sldId id="345" r:id="rId48"/>
    <p:sldId id="346" r:id="rId49"/>
    <p:sldId id="348" r:id="rId50"/>
    <p:sldId id="347" r:id="rId51"/>
    <p:sldId id="301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17BF"/>
    <a:srgbClr val="4309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31913-255E-4B42-B69E-C53A28271E20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DE4F3-6552-49A5-82CC-DE9FAB6AA0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071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3BE147E-3463-4AB1-9AF9-61B45C711BFA}" type="slidenum">
              <a:rPr lang="en-US" smtClean="0"/>
              <a:pPr>
                <a:spcBef>
                  <a:spcPct val="0"/>
                </a:spcBef>
              </a:pPr>
              <a:t>1</a:t>
            </a:fld>
            <a:endParaRPr lang="en-US" dirty="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759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239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577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276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223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391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812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248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467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2662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228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389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028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458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953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06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510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895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D76B3F9-9A25-494B-968A-02F45C70F407}" type="datetimeFigureOut">
              <a:rPr lang="en-US" smtClean="0"/>
              <a:pPr/>
              <a:t>7/20/2017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DA8E88-FB24-43EF-A1C9-69F725A92F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45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fa.wikipedia.org/wiki/%DA%A9%D8%B4%D9%88%D8%B1_%D8%A7%DB%8C%D8%B1%D8%A7%D9%86" TargetMode="External"/><Relationship Id="rId2" Type="http://schemas.openxmlformats.org/officeDocument/2006/relationships/hyperlink" Target="https://fa.wikipedia.org/wiki/%D9%85%D8%AC%D9%85%D9%88%D8%B9%D9%87_%D9%85%D9%82%D8%A7%D9%84%D8%A7%D8%AA_%D9%87%D9%85%D8%A7%DB%8C%D8%B4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o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6215" y="333376"/>
            <a:ext cx="11719774" cy="6264275"/>
          </a:xfrm>
        </p:spPr>
      </p:pic>
    </p:spTree>
    <p:extLst>
      <p:ext uri="{BB962C8B-B14F-4D97-AF65-F5344CB8AC3E}">
        <p14:creationId xmlns:p14="http://schemas.microsoft.com/office/powerpoint/2010/main" val="151169486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fa-IR" sz="3600" dirty="0" smtClean="0">
                <a:solidFill>
                  <a:srgbClr val="0070C0"/>
                </a:solidFill>
              </a:rPr>
              <a:t>متاسفانه ما کوشش در خوری را برای فهم درست ماهیت پژوهش در آموزش و پرورش انجام نداده ایم ؟</a:t>
            </a:r>
          </a:p>
          <a:p>
            <a:pPr algn="just" rtl="1"/>
            <a:r>
              <a:rPr lang="fa-IR" sz="3600" dirty="0" smtClean="0"/>
              <a:t> به همین ترتیب در قلمرو تربیت معلم با فقرمضاعف نظریه پردازی و تولید علم مواجهیم !</a:t>
            </a:r>
          </a:p>
        </p:txBody>
      </p:sp>
    </p:spTree>
    <p:extLst>
      <p:ext uri="{BB962C8B-B14F-4D97-AF65-F5344CB8AC3E}">
        <p14:creationId xmlns:p14="http://schemas.microsoft.com/office/powerpoint/2010/main" val="127564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 rtl="1">
              <a:buClr>
                <a:srgbClr val="83992A"/>
              </a:buClr>
            </a:pPr>
            <a:r>
              <a:rPr lang="fa-IR" sz="3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این حوزه حتی در دانشکده های علوم </a:t>
            </a:r>
            <a:r>
              <a:rPr lang="fa-IR" sz="36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تربیتی و روانشناسی </a:t>
            </a:r>
            <a:r>
              <a:rPr lang="fa-IR" sz="3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نیز مورد بی توجهی قرار </a:t>
            </a:r>
            <a:r>
              <a:rPr lang="fa-IR" sz="36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گرفته است . بگونه </a:t>
            </a:r>
            <a:r>
              <a:rPr lang="fa-IR" sz="3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ای که توسعه تربیت معلم دغدغه چندانی برای آنها بشمار نمی </a:t>
            </a:r>
            <a:r>
              <a:rPr lang="fa-IR" sz="36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اید.</a:t>
            </a:r>
          </a:p>
          <a:p>
            <a:pPr lvl="0" algn="just" rtl="1">
              <a:buClr>
                <a:srgbClr val="83992A"/>
              </a:buClr>
            </a:pPr>
            <a:r>
              <a:rPr lang="fa-IR" sz="3600" dirty="0" smtClean="0">
                <a:solidFill>
                  <a:srgbClr val="2B17BF"/>
                </a:solidFill>
              </a:rPr>
              <a:t>در حالیکه تحقق اهداف تعلیم و تربیت منوط به تربیت معلمان حرفه ای و کارآمد است و همه مرتبطان علمی با این حوزه باید پژوهش در تربیت معلم را جدی بگیرند .</a:t>
            </a:r>
            <a:endParaRPr lang="en-US" dirty="0">
              <a:solidFill>
                <a:srgbClr val="2B17B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75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fa-IR" sz="3600" dirty="0" smtClean="0"/>
              <a:t>پژوهش در تربیت معلم هدفش چیست ؟ ماهیتش چیست ؟ ابعاد و قلمروش کدامند؟ چگونه اجرا می شود ؟ فضای مساعد برای رشدش چیست ؟ چگونه اشاعه می یابد و چگونه به به کاربست می رسد ؟ و ...................</a:t>
            </a:r>
          </a:p>
          <a:p>
            <a:pPr algn="just" rtl="1"/>
            <a:r>
              <a:rPr lang="fa-IR" sz="4000" dirty="0" smtClean="0">
                <a:solidFill>
                  <a:srgbClr val="2B17BF"/>
                </a:solidFill>
              </a:rPr>
              <a:t>اینها سوالاتی اساسی در حوزه پژوهش شناسی تربیت معلم هستند که اغلب بدیهی تلقی می شوند و از پرداختن به آنها غفلت می شود . </a:t>
            </a:r>
            <a:endParaRPr lang="en-US" sz="4000" dirty="0">
              <a:solidFill>
                <a:srgbClr val="2B17B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5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fa-IR" sz="3600" b="1" dirty="0" smtClean="0"/>
              <a:t>پیش از هر چیز باید درک کنیم که سیاست  اصلی پژوهش در دانشگاه بر </a:t>
            </a:r>
            <a:r>
              <a:rPr lang="fa-IR" sz="3600" b="1" u="sng" dirty="0" smtClean="0">
                <a:solidFill>
                  <a:schemeClr val="accent4"/>
                </a:solidFill>
              </a:rPr>
              <a:t>حمایت علمی از آموزش </a:t>
            </a:r>
            <a:r>
              <a:rPr lang="fa-IR" sz="3600" b="1" dirty="0" smtClean="0"/>
              <a:t>استوار است . چگونه عمل کنیم که دانشجو معلمان ما واجد توانمندیهای حرفه ای مورد انتظار گردند ؟</a:t>
            </a:r>
          </a:p>
          <a:p>
            <a:pPr marL="0" indent="0" algn="just" rtl="1">
              <a:buNone/>
            </a:pPr>
            <a:r>
              <a:rPr lang="fa-IR" sz="3600" b="1" dirty="0" smtClean="0">
                <a:solidFill>
                  <a:schemeClr val="tx1"/>
                </a:solidFill>
              </a:rPr>
              <a:t>در امتداد این سیاست مهم است ، </a:t>
            </a:r>
            <a:r>
              <a:rPr lang="fa-IR" sz="3600" b="1" dirty="0" smtClean="0">
                <a:solidFill>
                  <a:srgbClr val="0070C0"/>
                </a:solidFill>
              </a:rPr>
              <a:t>که دانشجو معلمان ما باید با روشهای تدریس در حوزه تخصصی خود آشنا شوند . بنابر این از هر سو که بنگریم </a:t>
            </a:r>
            <a:r>
              <a:rPr lang="fa-IR" sz="3600" b="1" dirty="0" smtClean="0">
                <a:solidFill>
                  <a:srgbClr val="C00000"/>
                </a:solidFill>
              </a:rPr>
              <a:t>، آموزش محور اصلی برای طراحی و اجرای فعالیتهای پژوهشی است .</a:t>
            </a:r>
          </a:p>
        </p:txBody>
      </p:sp>
    </p:spTree>
    <p:extLst>
      <p:ext uri="{BB962C8B-B14F-4D97-AF65-F5344CB8AC3E}">
        <p14:creationId xmlns:p14="http://schemas.microsoft.com/office/powerpoint/2010/main" val="233914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rgbClr val="A23C33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rtl="1">
              <a:buClr>
                <a:srgbClr val="83992A"/>
              </a:buClr>
              <a:buNone/>
            </a:pPr>
            <a:r>
              <a:rPr lang="fa-IR" sz="31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به این ترتیب پژوهش </a:t>
            </a:r>
            <a:r>
              <a:rPr lang="fa-IR" sz="31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شناسی در تربیت معلم بعنوان یک </a:t>
            </a:r>
            <a:r>
              <a:rPr lang="fa-IR" sz="2800" b="1" u="sng" dirty="0">
                <a:solidFill>
                  <a:srgbClr val="0070C0"/>
                </a:solidFill>
              </a:rPr>
              <a:t>قلمرو میان رشته ای </a:t>
            </a:r>
            <a:r>
              <a:rPr lang="fa-IR" sz="31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متکی بر شناخت سه حوزه اساسی به شرح زیر است:</a:t>
            </a:r>
          </a:p>
          <a:p>
            <a:pPr lvl="0" algn="r" rtl="1">
              <a:buClr>
                <a:srgbClr val="83992A"/>
              </a:buClr>
            </a:pPr>
            <a:r>
              <a:rPr lang="fa-IR" sz="31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 1)</a:t>
            </a:r>
            <a:r>
              <a:rPr lang="fa-IR" sz="3100" b="1" dirty="0">
                <a:solidFill>
                  <a:srgbClr val="00B0F0"/>
                </a:solidFill>
              </a:rPr>
              <a:t>آموزش شناسی،</a:t>
            </a:r>
          </a:p>
          <a:p>
            <a:pPr lvl="0" algn="r" rtl="1">
              <a:buClr>
                <a:srgbClr val="83992A"/>
              </a:buClr>
            </a:pPr>
            <a:r>
              <a:rPr lang="fa-IR" sz="3100" b="1" dirty="0">
                <a:solidFill>
                  <a:srgbClr val="C00000"/>
                </a:solidFill>
              </a:rPr>
              <a:t>2) علم شناسی ،</a:t>
            </a:r>
          </a:p>
          <a:p>
            <a:pPr lvl="0" algn="r" rtl="1">
              <a:buClr>
                <a:srgbClr val="83992A"/>
              </a:buClr>
            </a:pPr>
            <a:r>
              <a:rPr lang="fa-IR" sz="3100" b="1" dirty="0">
                <a:solidFill>
                  <a:srgbClr val="0070C0"/>
                </a:solidFill>
              </a:rPr>
              <a:t>3)پژوهش شناسی،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342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fa-IR" sz="3200" dirty="0" smtClean="0"/>
              <a:t>بی توجهی به شناخت این حوزه های اساسی عملا بمنزله بی اطلاعی کارگزاران  از ماهیت و موقعیت پژوهش در تربیت معلم است  که نتیجه  آن مواجهه ساختن  امر مهم علم آموزی با خطر </a:t>
            </a:r>
            <a:r>
              <a:rPr lang="fa-IR" sz="3200" b="1" u="sng" dirty="0" smtClean="0">
                <a:solidFill>
                  <a:srgbClr val="0070C0"/>
                </a:solidFill>
              </a:rPr>
              <a:t>سطحی انگاری و بی کیفیتی</a:t>
            </a:r>
            <a:r>
              <a:rPr lang="fa-IR" sz="3200" u="sng" dirty="0" smtClean="0">
                <a:solidFill>
                  <a:srgbClr val="0070C0"/>
                </a:solidFill>
              </a:rPr>
              <a:t> </a:t>
            </a:r>
            <a:r>
              <a:rPr lang="fa-IR" sz="3200" dirty="0" smtClean="0"/>
              <a:t>است 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131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sz="4000" dirty="0"/>
              <a:t>بنابر این همواره باید در مسیر توسعه حرفه ای آموزشگران  و پژوهشگران تربیت معلم </a:t>
            </a:r>
            <a:r>
              <a:rPr lang="fa-IR" sz="4000" dirty="0">
                <a:solidFill>
                  <a:srgbClr val="C00000"/>
                </a:solidFill>
              </a:rPr>
              <a:t>(مدرسان و هیات علمی</a:t>
            </a:r>
            <a:r>
              <a:rPr lang="fa-IR" sz="4000" dirty="0" smtClean="0">
                <a:solidFill>
                  <a:srgbClr val="C00000"/>
                </a:solidFill>
              </a:rPr>
              <a:t>) </a:t>
            </a:r>
            <a:r>
              <a:rPr lang="fa-IR" sz="4000" dirty="0" smtClean="0">
                <a:solidFill>
                  <a:srgbClr val="0070C0"/>
                </a:solidFill>
              </a:rPr>
              <a:t>وهمچنین توان حرفه ای معاونان </a:t>
            </a:r>
            <a:r>
              <a:rPr lang="fa-IR" sz="4000" dirty="0"/>
              <a:t>فرصتهایی یادگیری از جنس </a:t>
            </a:r>
            <a:r>
              <a:rPr lang="fa-IR" sz="4000" b="1" u="sng" dirty="0">
                <a:solidFill>
                  <a:schemeClr val="accent5">
                    <a:lumMod val="75000"/>
                  </a:schemeClr>
                </a:solidFill>
              </a:rPr>
              <a:t>پژوهش شناسی تربیت معلم </a:t>
            </a:r>
            <a:r>
              <a:rPr lang="fa-IR" sz="4000" dirty="0"/>
              <a:t>مهیا شود .  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fa-IR" sz="5400" dirty="0" smtClean="0"/>
              <a:t>به این ترتیب  پژوهش شناسی تربیت معلم از تلاقی شناخت </a:t>
            </a:r>
            <a:r>
              <a:rPr lang="fa-IR" sz="5400" dirty="0" smtClean="0">
                <a:solidFill>
                  <a:srgbClr val="0070C0"/>
                </a:solidFill>
              </a:rPr>
              <a:t>آموزش </a:t>
            </a:r>
            <a:r>
              <a:rPr lang="fa-IR" sz="5400" dirty="0" smtClean="0"/>
              <a:t>، </a:t>
            </a:r>
            <a:r>
              <a:rPr lang="fa-IR" sz="5400" dirty="0" smtClean="0">
                <a:solidFill>
                  <a:srgbClr val="C00000"/>
                </a:solidFill>
              </a:rPr>
              <a:t>علم </a:t>
            </a:r>
            <a:r>
              <a:rPr lang="fa-IR" sz="5400" dirty="0" smtClean="0"/>
              <a:t>و </a:t>
            </a:r>
            <a:r>
              <a:rPr lang="fa-IR" sz="5400" dirty="0" smtClean="0">
                <a:solidFill>
                  <a:srgbClr val="00B050"/>
                </a:solidFill>
              </a:rPr>
              <a:t>پژوهش </a:t>
            </a:r>
            <a:r>
              <a:rPr lang="fa-IR" sz="5400" dirty="0" smtClean="0"/>
              <a:t>محقق می شود. 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06101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fa-IR" sz="3600" dirty="0" smtClean="0"/>
              <a:t>هدف تربیت معلم </a:t>
            </a:r>
            <a:r>
              <a:rPr lang="fa-IR" sz="3600" u="sng" dirty="0">
                <a:solidFill>
                  <a:srgbClr val="002060"/>
                </a:solidFill>
              </a:rPr>
              <a:t>شکوفایی تربیتی و علمی دانشجو </a:t>
            </a:r>
            <a:r>
              <a:rPr lang="fa-IR" sz="3600" u="sng" dirty="0" smtClean="0">
                <a:solidFill>
                  <a:srgbClr val="002060"/>
                </a:solidFill>
              </a:rPr>
              <a:t>معلمان </a:t>
            </a:r>
            <a:r>
              <a:rPr lang="fa-IR" sz="3600" u="sng" dirty="0">
                <a:solidFill>
                  <a:srgbClr val="002060"/>
                </a:solidFill>
              </a:rPr>
              <a:t>برای </a:t>
            </a:r>
            <a:r>
              <a:rPr lang="fa-IR" sz="3600" u="sng" dirty="0" smtClean="0">
                <a:solidFill>
                  <a:srgbClr val="002060"/>
                </a:solidFill>
              </a:rPr>
              <a:t>تصدی موثر </a:t>
            </a:r>
            <a:r>
              <a:rPr lang="fa-IR" sz="3600" u="sng" dirty="0">
                <a:solidFill>
                  <a:srgbClr val="002060"/>
                </a:solidFill>
              </a:rPr>
              <a:t>حرفه </a:t>
            </a:r>
            <a:r>
              <a:rPr lang="fa-IR" sz="3600" u="sng" dirty="0" smtClean="0">
                <a:solidFill>
                  <a:srgbClr val="002060"/>
                </a:solidFill>
              </a:rPr>
              <a:t>معلمی است . </a:t>
            </a:r>
            <a:endParaRPr lang="en-US" sz="3600" u="sng" dirty="0">
              <a:solidFill>
                <a:srgbClr val="002060"/>
              </a:solidFill>
            </a:endParaRPr>
          </a:p>
          <a:p>
            <a:pPr algn="just" rtl="1"/>
            <a:r>
              <a:rPr lang="fa-IR" sz="4000" u="sng" dirty="0" smtClean="0">
                <a:solidFill>
                  <a:schemeClr val="tx1"/>
                </a:solidFill>
              </a:rPr>
              <a:t>به همین ترتیب ، هدف پژوهش در تربیت معلم </a:t>
            </a:r>
            <a:r>
              <a:rPr lang="fa-IR" sz="4800" dirty="0" smtClean="0">
                <a:solidFill>
                  <a:srgbClr val="00B050"/>
                </a:solidFill>
              </a:rPr>
              <a:t>نیز فراهم ساختن دانش بایسته برای نیل به این هدف اساسی است .</a:t>
            </a:r>
          </a:p>
        </p:txBody>
      </p:sp>
    </p:spTree>
    <p:extLst>
      <p:ext uri="{BB962C8B-B14F-4D97-AF65-F5344CB8AC3E}">
        <p14:creationId xmlns:p14="http://schemas.microsoft.com/office/powerpoint/2010/main" val="204527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fa-IR" sz="4000" dirty="0">
                <a:solidFill>
                  <a:srgbClr val="00B050"/>
                </a:solidFill>
              </a:rPr>
              <a:t>تربیت </a:t>
            </a:r>
            <a:r>
              <a:rPr lang="fa-IR" sz="4000" dirty="0" smtClean="0">
                <a:solidFill>
                  <a:srgbClr val="00B050"/>
                </a:solidFill>
              </a:rPr>
              <a:t>معلم </a:t>
            </a:r>
            <a:r>
              <a:rPr lang="fa-IR" sz="4000" dirty="0" smtClean="0">
                <a:solidFill>
                  <a:srgbClr val="2B17BF"/>
                </a:solidFill>
              </a:rPr>
              <a:t>به فرایند دشوار و مهم  ایجاد فرصتهایی آموزشی ، فرهنگی و تربیتی در </a:t>
            </a:r>
            <a:r>
              <a:rPr lang="fa-IR" sz="4000" dirty="0" smtClean="0">
                <a:solidFill>
                  <a:schemeClr val="tx1"/>
                </a:solidFill>
              </a:rPr>
              <a:t>برنامه های رسمی و غیر رسمی برای یادگیری</a:t>
            </a:r>
            <a:r>
              <a:rPr lang="fa-IR" sz="4000" dirty="0" smtClean="0">
                <a:solidFill>
                  <a:srgbClr val="2B17BF"/>
                </a:solidFill>
              </a:rPr>
              <a:t> و در نتیجه کسب </a:t>
            </a:r>
            <a:r>
              <a:rPr lang="fa-IR" sz="4000" dirty="0">
                <a:solidFill>
                  <a:srgbClr val="2B17BF"/>
                </a:solidFill>
              </a:rPr>
              <a:t>شایستگیهای </a:t>
            </a:r>
            <a:r>
              <a:rPr lang="fa-IR" sz="4000" dirty="0" smtClean="0">
                <a:solidFill>
                  <a:srgbClr val="2B17BF"/>
                </a:solidFill>
              </a:rPr>
              <a:t>اساسی در دانشجو معلمان اشاره می کند که </a:t>
            </a:r>
            <a:r>
              <a:rPr lang="fa-IR" sz="4000" dirty="0">
                <a:solidFill>
                  <a:srgbClr val="2B17BF"/>
                </a:solidFill>
              </a:rPr>
              <a:t>برای </a:t>
            </a:r>
            <a:r>
              <a:rPr lang="fa-IR" sz="4000" u="sng" dirty="0" smtClean="0">
                <a:solidFill>
                  <a:srgbClr val="00B050"/>
                </a:solidFill>
              </a:rPr>
              <a:t>ساخت  هویت حرفه ای معلمان</a:t>
            </a:r>
            <a:r>
              <a:rPr lang="fa-IR" sz="4000" dirty="0" smtClean="0">
                <a:solidFill>
                  <a:srgbClr val="2B17BF"/>
                </a:solidFill>
              </a:rPr>
              <a:t> طراحی و عمدتا </a:t>
            </a:r>
            <a:r>
              <a:rPr lang="fa-IR" sz="4000" dirty="0">
                <a:solidFill>
                  <a:srgbClr val="2B17BF"/>
                </a:solidFill>
              </a:rPr>
              <a:t>توسط </a:t>
            </a:r>
            <a:r>
              <a:rPr lang="fa-IR" sz="4000" dirty="0" smtClean="0">
                <a:solidFill>
                  <a:srgbClr val="2B17BF"/>
                </a:solidFill>
              </a:rPr>
              <a:t>آموزشگران(استادان) به مرحله </a:t>
            </a:r>
            <a:r>
              <a:rPr lang="fa-IR" sz="4000" dirty="0">
                <a:solidFill>
                  <a:srgbClr val="2B17BF"/>
                </a:solidFill>
              </a:rPr>
              <a:t>اجرا در می آید </a:t>
            </a:r>
            <a:r>
              <a:rPr lang="fa-IR" dirty="0">
                <a:solidFill>
                  <a:srgbClr val="2B17BF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55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fa-IR" sz="3200" b="1" u="sng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a-IR" sz="3200" b="1" u="sng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a-IR" sz="3200" b="1" u="sng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a-IR" sz="3200" b="1" u="sng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fa-IR" sz="3200" b="1" u="sng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a-IR" sz="3200" b="1" u="sng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a-IR" sz="3200" b="1" u="sng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a-IR" sz="3200" b="1" u="sng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a-IR" sz="3200" b="1" dirty="0" smtClean="0">
                <a:solidFill>
                  <a:srgbClr val="002060"/>
                </a:solidFill>
              </a:rPr>
              <a:t>تاملی بر :</a:t>
            </a:r>
            <a:r>
              <a:rPr lang="fa-IR" sz="3200" b="1" u="sng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fa-IR" sz="3200" b="1" u="sng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fa-IR" sz="3200" dirty="0" smtClean="0">
                <a:solidFill>
                  <a:srgbClr val="0070C0"/>
                </a:solidFill>
              </a:rPr>
              <a:t>پژوهش شناسی در تربیت معلم</a:t>
            </a:r>
            <a:br>
              <a:rPr lang="fa-IR" sz="3200" dirty="0" smtClean="0">
                <a:solidFill>
                  <a:srgbClr val="0070C0"/>
                </a:solidFill>
              </a:rPr>
            </a:br>
            <a:r>
              <a:rPr lang="fa-IR" sz="18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fa-IR" sz="1800" dirty="0" smtClean="0">
                <a:solidFill>
                  <a:schemeClr val="accent3">
                    <a:lumMod val="75000"/>
                  </a:schemeClr>
                </a:solidFill>
              </a:rPr>
              <a:t>مفروضات و رویکردها)</a:t>
            </a:r>
            <a:br>
              <a:rPr lang="fa-IR" sz="18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en-US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a-IR" sz="1400" b="1" dirty="0" smtClean="0"/>
              <a:t>دکتر رضا ساکی </a:t>
            </a:r>
          </a:p>
          <a:p>
            <a:r>
              <a:rPr lang="fa-IR" sz="1400" b="1" dirty="0" smtClean="0"/>
              <a:t>همدان – تیرماه 1396</a:t>
            </a:r>
          </a:p>
          <a:p>
            <a:r>
              <a:rPr lang="fa-IR" sz="1400" b="1" dirty="0" smtClean="0"/>
              <a:t>نشست سالیانه معاونان آموزشی – پژوهشی ، فرهنگی</a:t>
            </a:r>
            <a:endParaRPr lang="fa-IR" sz="1400" b="1" dirty="0"/>
          </a:p>
          <a:p>
            <a:endParaRPr lang="fa-IR" sz="1400" b="1" dirty="0" smtClean="0"/>
          </a:p>
          <a:p>
            <a:endParaRPr lang="fa-IR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11051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fa-IR" sz="5400" dirty="0" smtClean="0"/>
              <a:t>پس هر آنچه که بتواند ما را در برنامه ریزی و اجرای اثربخش فعالیتها در تربیت معلم کمک کند در </a:t>
            </a:r>
            <a:r>
              <a:rPr lang="fa-IR" sz="5400" dirty="0" smtClean="0">
                <a:solidFill>
                  <a:srgbClr val="00B050"/>
                </a:solidFill>
              </a:rPr>
              <a:t>قلمرو پژوهش در تربیت معلم </a:t>
            </a:r>
            <a:r>
              <a:rPr lang="fa-IR" sz="5400" dirty="0" smtClean="0"/>
              <a:t>قرار می گیرد </a:t>
            </a:r>
            <a:r>
              <a:rPr lang="fa-I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04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rtl="1"/>
            <a:r>
              <a:rPr lang="fa-IR" sz="3200" b="1" u="sng" dirty="0" smtClean="0">
                <a:solidFill>
                  <a:srgbClr val="2B17BF"/>
                </a:solidFill>
              </a:rPr>
              <a:t>پژوهش شناسی در تربیت معلم</a:t>
            </a:r>
            <a:r>
              <a:rPr lang="fa-IR" sz="3200" b="1" u="sng" dirty="0" smtClean="0">
                <a:solidFill>
                  <a:srgbClr val="00B050"/>
                </a:solidFill>
              </a:rPr>
              <a:t>، کوششی برای طرح و پاسخگویی سوالاتی اساسی در باره </a:t>
            </a:r>
            <a:r>
              <a:rPr lang="fa-IR" sz="3600" b="1" u="sng" dirty="0" smtClean="0">
                <a:solidFill>
                  <a:schemeClr val="tx1"/>
                </a:solidFill>
              </a:rPr>
              <a:t>ماهیت ، اهداف و روش تربیت معلم</a:t>
            </a:r>
            <a:r>
              <a:rPr lang="fa-IR" sz="3200" b="1" u="sng" dirty="0" smtClean="0">
                <a:solidFill>
                  <a:srgbClr val="00B050"/>
                </a:solidFill>
              </a:rPr>
              <a:t> است</a:t>
            </a:r>
            <a:r>
              <a:rPr lang="fa-IR" sz="3200" b="1" dirty="0" smtClean="0"/>
              <a:t> .پاسخگویی به چیستی و چگونگی آموزش در رشته های تخصصی است.</a:t>
            </a:r>
          </a:p>
          <a:p>
            <a:pPr algn="just" rtl="1"/>
            <a:r>
              <a:rPr lang="fa-IR" sz="3200" b="1" dirty="0" smtClean="0"/>
              <a:t>کار پژوهش  ، پاسخگویی به سوالات بی پایانی است که </a:t>
            </a:r>
            <a:r>
              <a:rPr lang="fa-IR" sz="3200" b="1" dirty="0"/>
              <a:t>فراروی همه </a:t>
            </a:r>
            <a:r>
              <a:rPr lang="fa-IR" sz="3200" b="1" dirty="0" smtClean="0"/>
              <a:t>استادان و کارگزاران علمی – آموزشی دانشگاه </a:t>
            </a:r>
            <a:r>
              <a:rPr lang="fa-IR" sz="3200" b="1" dirty="0"/>
              <a:t>قرار </a:t>
            </a:r>
            <a:r>
              <a:rPr lang="fa-IR" sz="3200" b="1" dirty="0" smtClean="0"/>
              <a:t>دارد و </a:t>
            </a:r>
            <a:r>
              <a:rPr lang="fa-IR" sz="3200" b="1" dirty="0"/>
              <a:t>اغلب  پاسخ روشنی در باره آنها نیز در دسترس نیست </a:t>
            </a:r>
            <a:r>
              <a:rPr lang="fa-IR" sz="3200" b="1" dirty="0" smtClean="0">
                <a:solidFill>
                  <a:srgbClr val="C00000"/>
                </a:solidFill>
              </a:rPr>
              <a:t>.( و این ابهام آغازی برای پژوهش است ).</a:t>
            </a:r>
          </a:p>
          <a:p>
            <a:pPr algn="just" rtl="1"/>
            <a:r>
              <a:rPr lang="fa-IR" sz="3200" b="1" dirty="0" smtClean="0">
                <a:solidFill>
                  <a:srgbClr val="2B17BF"/>
                </a:solidFill>
              </a:rPr>
              <a:t>هیچ انتهایی در رشد علمی مرتبط با تربیت معلم وجود ندارد !</a:t>
            </a:r>
            <a:endParaRPr lang="en-US" sz="3200" b="1" dirty="0">
              <a:solidFill>
                <a:srgbClr val="2B17BF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73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rgbClr val="C00000"/>
                </a:solidFill>
              </a:rPr>
              <a:t>پژوهش شناسی در تربیت معلم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fa-IR" sz="4000" b="1" dirty="0" smtClean="0">
                <a:solidFill>
                  <a:srgbClr val="2B17BF"/>
                </a:solidFill>
              </a:rPr>
              <a:t>از جمله این </a:t>
            </a:r>
            <a:r>
              <a:rPr lang="fa-IR" sz="4000" b="1" dirty="0" smtClean="0">
                <a:solidFill>
                  <a:schemeClr val="tx1"/>
                </a:solidFill>
              </a:rPr>
              <a:t>سوالات اساسی </a:t>
            </a:r>
            <a:r>
              <a:rPr lang="fa-IR" sz="4000" b="1" dirty="0" smtClean="0">
                <a:solidFill>
                  <a:srgbClr val="2B17BF"/>
                </a:solidFill>
              </a:rPr>
              <a:t>موارد زیر هستند :</a:t>
            </a:r>
          </a:p>
          <a:p>
            <a:pPr algn="r" rtl="1"/>
            <a:r>
              <a:rPr lang="fa-IR" sz="4000" b="1" dirty="0" smtClean="0">
                <a:solidFill>
                  <a:schemeClr val="tx1"/>
                </a:solidFill>
              </a:rPr>
              <a:t>معلم </a:t>
            </a:r>
            <a:r>
              <a:rPr lang="fa-IR" sz="4000" b="1" dirty="0">
                <a:solidFill>
                  <a:schemeClr val="tx1"/>
                </a:solidFill>
              </a:rPr>
              <a:t>حرفه ای </a:t>
            </a:r>
            <a:r>
              <a:rPr lang="fa-IR" sz="4000" b="1" dirty="0" smtClean="0">
                <a:solidFill>
                  <a:srgbClr val="2B17BF"/>
                </a:solidFill>
              </a:rPr>
              <a:t>واجد کدام  </a:t>
            </a:r>
            <a:r>
              <a:rPr lang="fa-IR" sz="4000" b="1" dirty="0">
                <a:solidFill>
                  <a:srgbClr val="2B17BF"/>
                </a:solidFill>
              </a:rPr>
              <a:t>شایستگیهایی اساسی </a:t>
            </a:r>
            <a:r>
              <a:rPr lang="fa-IR" sz="4000" b="1" dirty="0" smtClean="0">
                <a:solidFill>
                  <a:srgbClr val="2B17BF"/>
                </a:solidFill>
              </a:rPr>
              <a:t>است؟</a:t>
            </a:r>
          </a:p>
          <a:p>
            <a:pPr algn="r" rtl="1"/>
            <a:r>
              <a:rPr lang="fa-IR" sz="4000" b="1" dirty="0" smtClean="0">
                <a:solidFill>
                  <a:srgbClr val="2B17BF"/>
                </a:solidFill>
              </a:rPr>
              <a:t>با چه توانمندی ، هویت ، مهارت ، دانش و نگرش می توان به یک فرد </a:t>
            </a:r>
            <a:r>
              <a:rPr lang="fa-IR" sz="4000" b="1" u="sng" dirty="0">
                <a:solidFill>
                  <a:srgbClr val="002060"/>
                </a:solidFill>
              </a:rPr>
              <a:t>معلم</a:t>
            </a:r>
            <a:r>
              <a:rPr lang="fa-IR" sz="4000" b="1" dirty="0">
                <a:solidFill>
                  <a:schemeClr val="tx1"/>
                </a:solidFill>
              </a:rPr>
              <a:t> </a:t>
            </a:r>
            <a:r>
              <a:rPr lang="fa-IR" sz="4000" b="1" dirty="0">
                <a:solidFill>
                  <a:srgbClr val="2B17BF"/>
                </a:solidFill>
              </a:rPr>
              <a:t>اطلاق </a:t>
            </a:r>
            <a:r>
              <a:rPr lang="fa-IR" sz="4000" b="1" dirty="0" smtClean="0">
                <a:solidFill>
                  <a:srgbClr val="2B17BF"/>
                </a:solidFill>
              </a:rPr>
              <a:t>نمود ؟</a:t>
            </a:r>
          </a:p>
          <a:p>
            <a:pPr algn="r" rtl="1"/>
            <a:r>
              <a:rPr lang="fa-IR" sz="4000" b="1" dirty="0" smtClean="0">
                <a:solidFill>
                  <a:srgbClr val="C00000"/>
                </a:solidFill>
              </a:rPr>
              <a:t>این شایستگی و توانمندیها چگونه قابل دستیابی هستند ؟</a:t>
            </a:r>
          </a:p>
        </p:txBody>
      </p:sp>
    </p:spTree>
    <p:extLst>
      <p:ext uri="{BB962C8B-B14F-4D97-AF65-F5344CB8AC3E}">
        <p14:creationId xmlns:p14="http://schemas.microsoft.com/office/powerpoint/2010/main" val="158050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b="1" i="1" dirty="0">
                <a:solidFill>
                  <a:srgbClr val="0070C0"/>
                </a:solidFill>
              </a:rPr>
              <a:t>چگونه می توانیم علم خاصی را به  </a:t>
            </a:r>
            <a:r>
              <a:rPr lang="fa-IR" b="1" i="1" dirty="0" smtClean="0">
                <a:solidFill>
                  <a:srgbClr val="0070C0"/>
                </a:solidFill>
              </a:rPr>
              <a:t>دانشجومعلمان و البته دانش آموزان </a:t>
            </a:r>
            <a:r>
              <a:rPr lang="fa-IR" b="1" i="1" dirty="0">
                <a:solidFill>
                  <a:srgbClr val="0070C0"/>
                </a:solidFill>
              </a:rPr>
              <a:t>آموزش دهیم </a:t>
            </a:r>
            <a:r>
              <a:rPr lang="fa-IR" b="1" i="1" dirty="0" smtClean="0">
                <a:solidFill>
                  <a:srgbClr val="0070C0"/>
                </a:solidFill>
              </a:rPr>
              <a:t>؟</a:t>
            </a:r>
          </a:p>
          <a:p>
            <a:pPr algn="just" rtl="1">
              <a:lnSpc>
                <a:spcPct val="170000"/>
              </a:lnSpc>
            </a:pPr>
            <a:r>
              <a:rPr lang="fa-IR" b="1" u="sng" dirty="0" smtClean="0">
                <a:solidFill>
                  <a:schemeClr val="accent4"/>
                </a:solidFill>
              </a:rPr>
              <a:t> </a:t>
            </a:r>
            <a:r>
              <a:rPr lang="fa-IR" b="1" dirty="0"/>
              <a:t>چرا برخی  استادان </a:t>
            </a:r>
            <a:r>
              <a:rPr lang="fa-IR" b="1" dirty="0" smtClean="0"/>
              <a:t> و معلمان در  تدریس و آموزش </a:t>
            </a:r>
            <a:r>
              <a:rPr lang="fa-IR" b="1" dirty="0"/>
              <a:t>علم موفق ترند ؟  </a:t>
            </a:r>
          </a:p>
          <a:p>
            <a:pPr algn="just" rtl="1"/>
            <a:r>
              <a:rPr lang="fa-IR" b="1" dirty="0"/>
              <a:t>چگونه است که  برخی </a:t>
            </a:r>
            <a:r>
              <a:rPr lang="fa-IR" b="1" dirty="0" smtClean="0"/>
              <a:t> نظامهای آموزشی ، برخی دانشگاهها ، برخی پردیس </a:t>
            </a:r>
            <a:r>
              <a:rPr lang="fa-IR" b="1" dirty="0"/>
              <a:t>ها و </a:t>
            </a:r>
            <a:r>
              <a:rPr lang="fa-IR" b="1" dirty="0" smtClean="0"/>
              <a:t>واحدها و برخی مدارس، </a:t>
            </a:r>
            <a:r>
              <a:rPr lang="fa-IR" b="1" dirty="0"/>
              <a:t>عملکرد علمی، آموزشی و تربیتی  بهتری را عاید  دانشجویان </a:t>
            </a:r>
            <a:r>
              <a:rPr lang="fa-IR" b="1" dirty="0" smtClean="0"/>
              <a:t> و دانش آموزان خود </a:t>
            </a:r>
            <a:r>
              <a:rPr lang="fa-IR" b="1" dirty="0"/>
              <a:t>می نمایند </a:t>
            </a:r>
            <a:r>
              <a:rPr lang="fa-IR" b="1" dirty="0" smtClean="0"/>
              <a:t>؟</a:t>
            </a:r>
          </a:p>
          <a:p>
            <a:pPr algn="just" rtl="1"/>
            <a:r>
              <a:rPr lang="fa-IR" b="1" dirty="0" smtClean="0"/>
              <a:t> کدامیک از مدلهای جذب و انتخاب دانشجو معلمان در اولویت قرار دارند ؟</a:t>
            </a:r>
          </a:p>
          <a:p>
            <a:pPr algn="just" rtl="1"/>
            <a:endParaRPr lang="fa-IR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9608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1"/>
            <a:r>
              <a:rPr lang="fa-IR" sz="3600" b="1" dirty="0" smtClean="0">
                <a:solidFill>
                  <a:schemeClr val="tx1"/>
                </a:solidFill>
              </a:rPr>
              <a:t>چه تجارب یادگیری ای (به تناسب موضوع خاص علمی ) برای تحقق یادگیری علمی باید در برنامه درسی یادگیرنده پیش بینی شود ؟</a:t>
            </a:r>
          </a:p>
          <a:p>
            <a:pPr algn="r" rtl="1"/>
            <a:r>
              <a:rPr lang="fa-IR" sz="3600" b="1" dirty="0" smtClean="0">
                <a:solidFill>
                  <a:schemeClr val="accent4"/>
                </a:solidFill>
              </a:rPr>
              <a:t>اصولا یادگیری علمی  چگونه اتفاق می افتد ؟ </a:t>
            </a:r>
          </a:p>
          <a:p>
            <a:pPr algn="just" rtl="1"/>
            <a:r>
              <a:rPr lang="fa-IR" sz="3600" b="1" dirty="0" smtClean="0">
                <a:solidFill>
                  <a:srgbClr val="002060"/>
                </a:solidFill>
              </a:rPr>
              <a:t>چه فعل و انفعالاتی در ذهن و شناخت و رفتار یادگیرنده باید انجام گیرد تا یادگیری علمی محقق شود ؟</a:t>
            </a:r>
          </a:p>
          <a:p>
            <a:pPr algn="just" rtl="1"/>
            <a:r>
              <a:rPr lang="fa-IR" sz="3600" b="1" dirty="0"/>
              <a:t>ویژگیهای یادگیرنده تا چه حد در یادگیری تاثیر دارد</a:t>
            </a:r>
            <a:r>
              <a:rPr lang="fa-IR" sz="3600" b="1" dirty="0" smtClean="0"/>
              <a:t>؟ ویژگیهای معلم و استاد چقدر ؟</a:t>
            </a:r>
            <a:endParaRPr lang="fa-IR" sz="3600" b="1" dirty="0"/>
          </a:p>
          <a:p>
            <a:pPr algn="r" rtl="1"/>
            <a:endParaRPr lang="fa-IR" sz="3600" b="1" dirty="0" smtClean="0">
              <a:solidFill>
                <a:srgbClr val="002060"/>
              </a:solidFill>
            </a:endParaRPr>
          </a:p>
          <a:p>
            <a:pPr algn="r" rtl="1"/>
            <a:endParaRPr lang="fa-IR" sz="3600" b="1" dirty="0" smtClean="0">
              <a:solidFill>
                <a:schemeClr val="accent3"/>
              </a:solidFill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6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1"/>
            <a:r>
              <a:rPr lang="fa-IR" sz="3200" b="1" dirty="0" smtClean="0"/>
              <a:t> چگونه </a:t>
            </a:r>
            <a:r>
              <a:rPr lang="fa-IR" sz="3200" b="1" dirty="0"/>
              <a:t>می توان </a:t>
            </a:r>
            <a:r>
              <a:rPr lang="fa-IR" sz="3200" b="1" dirty="0" smtClean="0"/>
              <a:t>یادگیری در حد تسلط را در رشته های مختلف نصیب دانشجویان نمود؟</a:t>
            </a:r>
            <a:endParaRPr lang="fa-IR" sz="3200" b="1" dirty="0"/>
          </a:p>
          <a:p>
            <a:pPr algn="just" rtl="1"/>
            <a:r>
              <a:rPr lang="fa-IR" sz="3600" dirty="0" smtClean="0">
                <a:solidFill>
                  <a:schemeClr val="accent2"/>
                </a:solidFill>
              </a:rPr>
              <a:t>چرا برخی موضوعات علمی ، جاذبه بیشتری برای یادگیری دارند و برخی کمتر</a:t>
            </a:r>
            <a:r>
              <a:rPr lang="fa-IR" sz="3600" dirty="0" smtClean="0">
                <a:solidFill>
                  <a:schemeClr val="tx1"/>
                </a:solidFill>
              </a:rPr>
              <a:t>؟( آیا جاذبه آن مربوط به ماهیت علم است یا ماهیت آموزش آن علم ) </a:t>
            </a:r>
          </a:p>
          <a:p>
            <a:pPr algn="just" rtl="1"/>
            <a:r>
              <a:rPr lang="fa-IR" sz="3600" dirty="0" smtClean="0">
                <a:solidFill>
                  <a:srgbClr val="C00000"/>
                </a:solidFill>
              </a:rPr>
              <a:t>چرا اجرای برنامه های درسی مشترک ( برنامه قصد شده ) در دوره های آموزشی نتایج متفاوتی به بار می آورد ؟</a:t>
            </a:r>
          </a:p>
          <a:p>
            <a:pPr algn="just" rtl="1"/>
            <a:r>
              <a:rPr lang="fa-IR" sz="3600" dirty="0" smtClean="0">
                <a:solidFill>
                  <a:schemeClr val="accent3"/>
                </a:solidFill>
              </a:rPr>
              <a:t>فاصله بین برنامه درسی قصد شده ، اجرا شده و کسب شده در آموزش علوم چگونه اتفاق می افتد ؟و چگونه می توان آن را کم کرد ؟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95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fa-IR" sz="4000" b="1" dirty="0" smtClean="0">
                <a:solidFill>
                  <a:schemeClr val="accent4"/>
                </a:solidFill>
              </a:rPr>
              <a:t>یادگیری علمی </a:t>
            </a:r>
            <a:r>
              <a:rPr lang="fa-IR" sz="4000" b="1" dirty="0">
                <a:solidFill>
                  <a:schemeClr val="accent4"/>
                </a:solidFill>
              </a:rPr>
              <a:t>چگونه قابل سنجش و ارزیابی است ؟</a:t>
            </a:r>
          </a:p>
          <a:p>
            <a:pPr algn="just" rtl="1"/>
            <a:r>
              <a:rPr lang="fa-IR" sz="4000" b="1" dirty="0" smtClean="0">
                <a:solidFill>
                  <a:schemeClr val="accent3"/>
                </a:solidFill>
              </a:rPr>
              <a:t>استاد و معلم حرفه ای برای آموزش علم کیست و توسعه </a:t>
            </a:r>
            <a:r>
              <a:rPr lang="fa-IR" sz="4000" b="1" dirty="0">
                <a:solidFill>
                  <a:schemeClr val="accent3"/>
                </a:solidFill>
              </a:rPr>
              <a:t>حرفه ای </a:t>
            </a:r>
            <a:r>
              <a:rPr lang="fa-IR" sz="4000" b="1" dirty="0" smtClean="0">
                <a:solidFill>
                  <a:schemeClr val="accent3"/>
                </a:solidFill>
              </a:rPr>
              <a:t>برای آنها  </a:t>
            </a:r>
            <a:r>
              <a:rPr lang="fa-IR" sz="4000" b="1" dirty="0">
                <a:solidFill>
                  <a:schemeClr val="accent3"/>
                </a:solidFill>
              </a:rPr>
              <a:t>چگونه اتفاق می افتد</a:t>
            </a:r>
            <a:r>
              <a:rPr lang="fa-IR" sz="4000" b="1" dirty="0" smtClean="0">
                <a:solidFill>
                  <a:schemeClr val="accent3"/>
                </a:solidFill>
              </a:rPr>
              <a:t>؟</a:t>
            </a:r>
          </a:p>
          <a:p>
            <a:pPr algn="r" rtl="1"/>
            <a:r>
              <a:rPr lang="fa-IR" sz="4000" b="1" dirty="0" smtClean="0">
                <a:solidFill>
                  <a:schemeClr val="accent4"/>
                </a:solidFill>
              </a:rPr>
              <a:t>آموزش اثربخش علوم و موضوعات چگونه باید طراحی شود ؟</a:t>
            </a:r>
            <a:endParaRPr lang="fa-IR" sz="4000" b="1" dirty="0">
              <a:solidFill>
                <a:schemeClr val="accent4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202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fa-IR" b="1" dirty="0" smtClean="0"/>
          </a:p>
          <a:p>
            <a:pPr marL="0" indent="0" algn="r" rtl="1">
              <a:buNone/>
            </a:pPr>
            <a:r>
              <a:rPr lang="fa-IR" b="1" dirty="0" smtClean="0"/>
              <a:t> </a:t>
            </a:r>
            <a:r>
              <a:rPr lang="fa-IR" sz="4000" b="1" u="sng" dirty="0" smtClean="0">
                <a:solidFill>
                  <a:srgbClr val="002060"/>
                </a:solidFill>
              </a:rPr>
              <a:t>چرا </a:t>
            </a:r>
            <a:r>
              <a:rPr lang="fa-IR" sz="4000" b="1" u="sng" dirty="0">
                <a:solidFill>
                  <a:srgbClr val="002060"/>
                </a:solidFill>
              </a:rPr>
              <a:t>دانش آموزان ایرانی در مطالعات جهانی ریاضیات و علوم ، عملکرد علمی نازلی از خود بروز داه اند ؟</a:t>
            </a:r>
            <a:r>
              <a:rPr lang="fa-IR" sz="4000" b="1" dirty="0"/>
              <a:t> </a:t>
            </a:r>
            <a:endParaRPr lang="fa-IR" sz="4000" b="1" dirty="0" smtClean="0"/>
          </a:p>
          <a:p>
            <a:pPr marL="0" indent="0" algn="r" rtl="1">
              <a:buNone/>
            </a:pPr>
            <a:r>
              <a:rPr lang="fa-IR" sz="4000" b="1" dirty="0" smtClean="0"/>
              <a:t>و سهم توان حرفه ای معلمان در این زمینه چیست ؟</a:t>
            </a:r>
            <a:endParaRPr lang="fa-IR" sz="4000" b="1" dirty="0"/>
          </a:p>
          <a:p>
            <a:pPr algn="r" rtl="1"/>
            <a:endParaRPr lang="fa-IR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79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2800" b="1" dirty="0" smtClean="0">
                <a:solidFill>
                  <a:srgbClr val="2B17BF"/>
                </a:solidFill>
              </a:rPr>
              <a:t>برای پژوهش و پاسخگویی به سوالات ، مدلهای نظری راهنمای ما هستند</a:t>
            </a:r>
            <a:endParaRPr lang="en-US" sz="2800" dirty="0">
              <a:solidFill>
                <a:srgbClr val="2B17B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r>
              <a:rPr lang="fa-IR" b="1" dirty="0" smtClean="0">
                <a:solidFill>
                  <a:srgbClr val="00B050"/>
                </a:solidFill>
              </a:rPr>
              <a:t>شایستگیهای حرفه ای/ استاد برای آموزش   :</a:t>
            </a:r>
          </a:p>
          <a:p>
            <a:pPr algn="r" rtl="1"/>
            <a:r>
              <a:rPr lang="fa-IR" b="1" dirty="0" smtClean="0"/>
              <a:t>1 ) دانش پداگوژیک (تربیتی )</a:t>
            </a:r>
            <a:r>
              <a:rPr lang="en-US" b="1" dirty="0" smtClean="0"/>
              <a:t> pedagogy knowledge</a:t>
            </a:r>
            <a:endParaRPr lang="fa-IR" b="1" dirty="0" smtClean="0"/>
          </a:p>
          <a:p>
            <a:pPr algn="r" rtl="1"/>
            <a:r>
              <a:rPr lang="fa-IR" b="1" dirty="0" smtClean="0"/>
              <a:t>2 ) دانش در موضوعات علم</a:t>
            </a:r>
            <a:r>
              <a:rPr lang="en-US" b="1" dirty="0" smtClean="0"/>
              <a:t> </a:t>
            </a:r>
            <a:r>
              <a:rPr lang="fa-IR" b="1" dirty="0" smtClean="0"/>
              <a:t> </a:t>
            </a:r>
            <a:r>
              <a:rPr lang="en-US" b="1" dirty="0" smtClean="0"/>
              <a:t>  content knowledge</a:t>
            </a:r>
            <a:endParaRPr lang="fa-IR" b="1" dirty="0" smtClean="0"/>
          </a:p>
          <a:p>
            <a:pPr algn="r" rtl="1"/>
            <a:r>
              <a:rPr lang="fa-IR" b="1" dirty="0" smtClean="0"/>
              <a:t>3 ) دانش فناوری آموزشی</a:t>
            </a:r>
            <a:r>
              <a:rPr lang="en-US" b="1" dirty="0" smtClean="0"/>
              <a:t>  </a:t>
            </a:r>
            <a:r>
              <a:rPr lang="en-US" dirty="0" smtClean="0"/>
              <a:t> </a:t>
            </a:r>
            <a:r>
              <a:rPr lang="en-US" b="1" dirty="0" smtClean="0"/>
              <a:t>Technological Pedagogical   Knowledge</a:t>
            </a:r>
            <a:endParaRPr lang="fa-IR" b="1" dirty="0" smtClean="0"/>
          </a:p>
          <a:p>
            <a:pPr algn="r" rtl="1"/>
            <a:r>
              <a:rPr lang="fa-IR" b="1" dirty="0" smtClean="0"/>
              <a:t>4 ) دانش  آموزش محتوا(</a:t>
            </a:r>
            <a:r>
              <a:rPr lang="en-US" b="1" dirty="0" err="1" smtClean="0"/>
              <a:t>pck</a:t>
            </a:r>
            <a:r>
              <a:rPr lang="fa-IR" b="1" dirty="0" smtClean="0"/>
              <a:t>) </a:t>
            </a:r>
            <a:r>
              <a:rPr lang="en-US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Knowledge</a:t>
            </a:r>
            <a:r>
              <a:rPr lang="fa-IR" b="1" dirty="0" smtClean="0"/>
              <a:t> </a:t>
            </a:r>
            <a:r>
              <a:rPr lang="en-US" b="1" dirty="0" smtClean="0"/>
              <a:t> Pedagogical </a:t>
            </a:r>
            <a:r>
              <a:rPr lang="en-US" b="1" dirty="0"/>
              <a:t>content</a:t>
            </a:r>
            <a:r>
              <a:rPr lang="fa-IR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290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200" b="1" dirty="0" smtClean="0"/>
              <a:t> </a:t>
            </a:r>
            <a:r>
              <a:rPr lang="fa-IR" sz="3200" b="1" dirty="0">
                <a:solidFill>
                  <a:srgbClr val="2B17BF"/>
                </a:solidFill>
              </a:rPr>
              <a:t>برای پاسخگویی به سوالات ، مدلهای نظری راهنمای ما هستند</a:t>
            </a:r>
            <a:r>
              <a:rPr lang="fa-IR" sz="3200" b="1" dirty="0" smtClean="0"/>
              <a:t> </a:t>
            </a:r>
            <a:r>
              <a:rPr lang="fa-IR" sz="3200" b="1" dirty="0" smtClean="0">
                <a:solidFill>
                  <a:srgbClr val="00B050"/>
                </a:solidFill>
              </a:rPr>
              <a:t>سطوح یادگیری از دیدگاه بلوم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62348" y="309295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fa-IR" b="1" dirty="0"/>
              <a:t>دانش آموزان ایرانی در مطالعات جهانی موفقیت درخوری در سطح کاربرد نداشتند 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125" y="3739287"/>
            <a:ext cx="3369875" cy="2314575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104" y="3967886"/>
            <a:ext cx="3028682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9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dirty="0" smtClean="0">
                <a:solidFill>
                  <a:srgbClr val="0070C0"/>
                </a:solidFill>
              </a:rPr>
              <a:t>پژوهش شناسی در تربیت معلم</a:t>
            </a:r>
            <a:br>
              <a:rPr lang="fa-IR" sz="3600" dirty="0" smtClean="0">
                <a:solidFill>
                  <a:srgbClr val="0070C0"/>
                </a:solidFill>
              </a:rPr>
            </a:br>
            <a:r>
              <a:rPr lang="fa-IR" sz="36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fa-IR" sz="3600" dirty="0" smtClean="0">
                <a:solidFill>
                  <a:schemeClr val="accent3">
                    <a:lumMod val="75000"/>
                  </a:schemeClr>
                </a:solidFill>
              </a:rPr>
              <a:t>مفروضات و رویکردها)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r>
              <a:rPr lang="fa-IR" dirty="0" smtClean="0"/>
              <a:t> </a:t>
            </a:r>
            <a:r>
              <a:rPr lang="fa-IR" sz="4400" b="1" dirty="0" smtClean="0"/>
              <a:t>هدف از ارایه این بحث تبیین زیرساختهای نظری برنامه های معاونت پژوهشی و ایجاد فرصت تامل و تفکردر باره ماهیت و ویژگیهای پژوهش در قلمرو تربیت معلم است .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1800" b="1" dirty="0">
                <a:solidFill>
                  <a:srgbClr val="2B17BF"/>
                </a:solidFill>
              </a:rPr>
              <a:t>برای پاسخگویی به سوالات ، مدلهای نظری راهنمای ما </a:t>
            </a:r>
            <a:r>
              <a:rPr lang="fa-IR" sz="1800" b="1" dirty="0" smtClean="0">
                <a:solidFill>
                  <a:srgbClr val="2B17BF"/>
                </a:solidFill>
              </a:rPr>
              <a:t>هستند</a:t>
            </a:r>
            <a:br>
              <a:rPr lang="fa-IR" sz="1800" b="1" dirty="0" smtClean="0">
                <a:solidFill>
                  <a:srgbClr val="2B17BF"/>
                </a:solidFill>
              </a:rPr>
            </a:br>
            <a:r>
              <a:rPr lang="fa-IR" sz="1800" b="1" dirty="0" smtClean="0">
                <a:solidFill>
                  <a:srgbClr val="00B050"/>
                </a:solidFill>
              </a:rPr>
              <a:t>نظریه یادگیری در حد تسلط بلوم ( مدل یادگیری آموزشگاهی )</a:t>
            </a:r>
            <a:r>
              <a:rPr lang="fa-IR" sz="1800" dirty="0" smtClean="0"/>
              <a:t/>
            </a:r>
            <a:br>
              <a:rPr lang="fa-IR" sz="1800" dirty="0" smtClean="0"/>
            </a:br>
            <a:endParaRPr lang="en-US" sz="1800" dirty="0" smtClean="0"/>
          </a:p>
        </p:txBody>
      </p:sp>
      <p:pic>
        <p:nvPicPr>
          <p:cNvPr id="81923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2060620"/>
            <a:ext cx="8229600" cy="3970294"/>
          </a:xfrm>
        </p:spPr>
      </p:pic>
      <p:sp>
        <p:nvSpPr>
          <p:cNvPr id="2" name="Rectangle 1"/>
          <p:cNvSpPr/>
          <p:nvPr/>
        </p:nvSpPr>
        <p:spPr>
          <a:xfrm>
            <a:off x="4024827" y="1691288"/>
            <a:ext cx="3421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>
                <a:solidFill>
                  <a:srgbClr val="990000"/>
                </a:solidFill>
              </a:rPr>
              <a:t>متغيرهاي مهم نظرية يادگيري آموزشگاهي</a:t>
            </a:r>
            <a:r>
              <a:rPr lang="ar-SA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85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b="1" dirty="0">
                <a:solidFill>
                  <a:schemeClr val="accent4"/>
                </a:solidFill>
              </a:rPr>
              <a:t>پژوهش شناسی در تربیت معلم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fa-IR" sz="3200" b="1" dirty="0" smtClean="0">
                <a:solidFill>
                  <a:srgbClr val="00B050"/>
                </a:solidFill>
              </a:rPr>
              <a:t>طرح این سوالات ما را به هدف پژوهش در تربیت معلم رهنمون می سازد که </a:t>
            </a:r>
            <a:r>
              <a:rPr lang="fa-IR" sz="3200" b="1" dirty="0" smtClean="0">
                <a:solidFill>
                  <a:schemeClr val="accent4"/>
                </a:solidFill>
              </a:rPr>
              <a:t>: </a:t>
            </a:r>
            <a:r>
              <a:rPr lang="fa-IR" sz="3200" b="1" u="sng" dirty="0" smtClean="0">
                <a:solidFill>
                  <a:srgbClr val="002060"/>
                </a:solidFill>
              </a:rPr>
              <a:t>تدارک محیطهای آموزشی  یادگیری پسند( در مولفه های مختلف ) </a:t>
            </a:r>
            <a:r>
              <a:rPr lang="fa-IR" sz="3200" b="1" dirty="0" smtClean="0">
                <a:solidFill>
                  <a:schemeClr val="accent4"/>
                </a:solidFill>
              </a:rPr>
              <a:t>در پردیس ها و مراکز آموزش عالی است.</a:t>
            </a:r>
          </a:p>
          <a:p>
            <a:pPr algn="just" rtl="1"/>
            <a:r>
              <a:rPr lang="fa-IR" sz="3200" b="1" u="sng" dirty="0" smtClean="0">
                <a:solidFill>
                  <a:srgbClr val="0070C0"/>
                </a:solidFill>
              </a:rPr>
              <a:t>و به این ترتیب تحقق این هدف </a:t>
            </a:r>
            <a:r>
              <a:rPr lang="fa-IR" sz="3200" b="1" dirty="0" smtClean="0">
                <a:solidFill>
                  <a:srgbClr val="2B17BF"/>
                </a:solidFill>
              </a:rPr>
              <a:t>، در گرو ترکیب نظام مند سه حوزه </a:t>
            </a:r>
            <a:r>
              <a:rPr lang="fa-IR" sz="3200" b="1" dirty="0" smtClean="0">
                <a:solidFill>
                  <a:schemeClr val="tx1"/>
                </a:solidFill>
              </a:rPr>
              <a:t>آموزش شناسی ( علوم تربیتی ) ، علم شناسی ( موضوعات علمی – پدیده های علمی) و پژوهش شناسی ( چگونگی  روشهای پژوهش ) </a:t>
            </a:r>
            <a:r>
              <a:rPr lang="fa-IR" sz="3200" b="1" dirty="0" smtClean="0">
                <a:solidFill>
                  <a:srgbClr val="2B17BF"/>
                </a:solidFill>
              </a:rPr>
              <a:t>با یکدیگر  و تدارک شرایط محیطی موثر برای تحقق شایستگیهای معلمی در دانشجو معلمان  است.</a:t>
            </a:r>
          </a:p>
        </p:txBody>
      </p:sp>
    </p:spTree>
    <p:extLst>
      <p:ext uri="{BB962C8B-B14F-4D97-AF65-F5344CB8AC3E}">
        <p14:creationId xmlns:p14="http://schemas.microsoft.com/office/powerpoint/2010/main" val="68131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b="1" dirty="0" smtClean="0">
                <a:solidFill>
                  <a:schemeClr val="tx1"/>
                </a:solidFill>
              </a:rPr>
              <a:t>طرح این سوالات ما را به ضرورت ایجاد یک  گفتمان علمی – پژوهشی در تربیت معلم می رساند</a:t>
            </a:r>
            <a:br>
              <a:rPr lang="fa-IR" b="1" dirty="0" smtClean="0">
                <a:solidFill>
                  <a:schemeClr val="tx1"/>
                </a:solidFill>
              </a:rPr>
            </a:b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823" y="2881129"/>
            <a:ext cx="9601196" cy="3318936"/>
          </a:xfrm>
        </p:spPr>
        <p:txBody>
          <a:bodyPr>
            <a:normAutofit/>
          </a:bodyPr>
          <a:lstStyle/>
          <a:p>
            <a:pPr algn="just" rtl="1"/>
            <a:r>
              <a:rPr lang="fa-IR" sz="2800" b="1" u="sng" dirty="0">
                <a:solidFill>
                  <a:srgbClr val="0070C0"/>
                </a:solidFill>
              </a:rPr>
              <a:t>گفتگو در باره این سوالات و </a:t>
            </a:r>
            <a:r>
              <a:rPr lang="fa-IR" sz="2800" b="1" u="sng" dirty="0" smtClean="0">
                <a:solidFill>
                  <a:srgbClr val="0070C0"/>
                </a:solidFill>
              </a:rPr>
              <a:t>مباحث بعنوان </a:t>
            </a:r>
            <a:r>
              <a:rPr lang="fa-IR" sz="2800" b="1" u="sng" dirty="0" smtClean="0">
                <a:solidFill>
                  <a:schemeClr val="tx1"/>
                </a:solidFill>
              </a:rPr>
              <a:t>یک گفتمان مورد نیاز </a:t>
            </a:r>
            <a:r>
              <a:rPr lang="fa-IR" sz="2800" dirty="0"/>
              <a:t>برای </a:t>
            </a:r>
            <a:r>
              <a:rPr lang="fa-IR" sz="2800" dirty="0" smtClean="0"/>
              <a:t>توسعه پژوهش در تربیت معلم تلقی می شود .</a:t>
            </a:r>
          </a:p>
          <a:p>
            <a:pPr algn="just" rtl="1"/>
            <a:r>
              <a:rPr lang="fa-IR" sz="2800" b="1" u="sng" dirty="0" smtClean="0">
                <a:solidFill>
                  <a:srgbClr val="C00000"/>
                </a:solidFill>
              </a:rPr>
              <a:t>با توسعه این گفتمان دانش ما در باره آموزش ، علم و پژوهش و </a:t>
            </a:r>
            <a:r>
              <a:rPr lang="fa-IR" sz="2800" b="1" u="sng" dirty="0">
                <a:solidFill>
                  <a:srgbClr val="C00000"/>
                </a:solidFill>
              </a:rPr>
              <a:t>بطور کلی </a:t>
            </a:r>
            <a:r>
              <a:rPr lang="fa-IR" sz="2800" b="1" u="sng" dirty="0" smtClean="0">
                <a:solidFill>
                  <a:srgbClr val="C00000"/>
                </a:solidFill>
              </a:rPr>
              <a:t>در باره</a:t>
            </a:r>
            <a:r>
              <a:rPr lang="fa-IR" sz="2800" b="1" u="sng" dirty="0" smtClean="0">
                <a:solidFill>
                  <a:schemeClr val="tx1"/>
                </a:solidFill>
              </a:rPr>
              <a:t> تربیت معلم </a:t>
            </a:r>
            <a:r>
              <a:rPr lang="fa-IR" sz="2800" b="1" u="sng" dirty="0" smtClean="0">
                <a:solidFill>
                  <a:srgbClr val="C00000"/>
                </a:solidFill>
              </a:rPr>
              <a:t>توسعه می یابد</a:t>
            </a:r>
            <a:r>
              <a:rPr lang="fa-IR" sz="2800" b="1" u="sng" dirty="0" smtClean="0">
                <a:solidFill>
                  <a:srgbClr val="0070C0"/>
                </a:solidFill>
              </a:rPr>
              <a:t>  .</a:t>
            </a:r>
          </a:p>
          <a:p>
            <a:pPr algn="just" rtl="1"/>
            <a:r>
              <a:rPr lang="fa-IR" sz="2800" b="1" u="sng" dirty="0" smtClean="0">
                <a:solidFill>
                  <a:srgbClr val="0070C0"/>
                </a:solidFill>
              </a:rPr>
              <a:t>. گفتمان علمی ما </a:t>
            </a:r>
            <a:r>
              <a:rPr lang="fa-IR" sz="2800" b="1" u="sng" dirty="0">
                <a:solidFill>
                  <a:srgbClr val="0070C0"/>
                </a:solidFill>
              </a:rPr>
              <a:t>را به اکتشاف ، تفکر و پژوهش در </a:t>
            </a:r>
            <a:r>
              <a:rPr lang="fa-IR" sz="2800" b="1" u="sng" dirty="0" smtClean="0">
                <a:solidFill>
                  <a:schemeClr val="tx1"/>
                </a:solidFill>
              </a:rPr>
              <a:t>تربیت معلم </a:t>
            </a:r>
            <a:r>
              <a:rPr lang="fa-IR" sz="2800" b="1" u="sng" dirty="0" smtClean="0">
                <a:solidFill>
                  <a:srgbClr val="0070C0"/>
                </a:solidFill>
              </a:rPr>
              <a:t>سوق </a:t>
            </a:r>
            <a:r>
              <a:rPr lang="fa-IR" sz="2800" b="1" u="sng" dirty="0">
                <a:solidFill>
                  <a:srgbClr val="0070C0"/>
                </a:solidFill>
              </a:rPr>
              <a:t>می دهد 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74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b="1" dirty="0">
                <a:solidFill>
                  <a:schemeClr val="tx1"/>
                </a:solidFill>
              </a:rPr>
              <a:t>به یک گفتمان علمی – پژوهشی نیاز داریم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1"/>
            <a:endParaRPr lang="fa-IR" b="1" u="sng" dirty="0" smtClean="0">
              <a:solidFill>
                <a:schemeClr val="tx1"/>
              </a:solidFill>
            </a:endParaRPr>
          </a:p>
          <a:p>
            <a:pPr algn="just" rtl="1"/>
            <a:r>
              <a:rPr lang="fa-IR" sz="3600" b="1" u="sng" dirty="0" smtClean="0">
                <a:solidFill>
                  <a:schemeClr val="tx1"/>
                </a:solidFill>
              </a:rPr>
              <a:t>دانش مورد نیاز </a:t>
            </a:r>
            <a:r>
              <a:rPr lang="fa-IR" sz="3600" b="1" u="sng" dirty="0" smtClean="0">
                <a:solidFill>
                  <a:srgbClr val="C00000"/>
                </a:solidFill>
              </a:rPr>
              <a:t>تربیت معلم </a:t>
            </a:r>
            <a:r>
              <a:rPr lang="fa-IR" sz="3600" b="1" u="sng" dirty="0" smtClean="0">
                <a:solidFill>
                  <a:srgbClr val="00B050"/>
                </a:solidFill>
              </a:rPr>
              <a:t>عمدتا در چارچوب چنین گفتمانی قابل اکتشاف و توسعه است.</a:t>
            </a:r>
          </a:p>
          <a:p>
            <a:pPr algn="just" rtl="1"/>
            <a:r>
              <a:rPr lang="fa-IR" sz="3600" b="1" u="sng" dirty="0" smtClean="0">
                <a:solidFill>
                  <a:schemeClr val="accent3"/>
                </a:solidFill>
              </a:rPr>
              <a:t>چنین </a:t>
            </a:r>
            <a:r>
              <a:rPr lang="fa-IR" sz="3600" b="1" u="sng" dirty="0">
                <a:solidFill>
                  <a:srgbClr val="00B050"/>
                </a:solidFill>
              </a:rPr>
              <a:t>گفتمانی</a:t>
            </a:r>
            <a:r>
              <a:rPr lang="fa-IR" sz="3600" b="1" u="sng" dirty="0" smtClean="0">
                <a:solidFill>
                  <a:schemeClr val="accent3"/>
                </a:solidFill>
              </a:rPr>
              <a:t> اساسی است که منجر به شناسایی استاد و </a:t>
            </a:r>
            <a:r>
              <a:rPr lang="fa-IR" sz="3600" b="1" u="sng" dirty="0" smtClean="0">
                <a:solidFill>
                  <a:schemeClr val="accent4"/>
                </a:solidFill>
              </a:rPr>
              <a:t>معلم اثربخش و روش تربیت آن </a:t>
            </a:r>
            <a:r>
              <a:rPr lang="fa-IR" sz="3600" b="1" u="sng" dirty="0" smtClean="0">
                <a:solidFill>
                  <a:schemeClr val="accent3"/>
                </a:solidFill>
              </a:rPr>
              <a:t>و </a:t>
            </a:r>
            <a:r>
              <a:rPr lang="fa-IR" sz="3600" b="1" u="sng" dirty="0" smtClean="0">
                <a:solidFill>
                  <a:schemeClr val="tx1"/>
                </a:solidFill>
              </a:rPr>
              <a:t>محتوای اثربخش و روش طراحی </a:t>
            </a:r>
            <a:r>
              <a:rPr lang="fa-IR" sz="3600" b="1" u="sng" dirty="0" smtClean="0">
                <a:solidFill>
                  <a:schemeClr val="accent3"/>
                </a:solidFill>
              </a:rPr>
              <a:t>آن می شود </a:t>
            </a:r>
            <a:r>
              <a:rPr lang="fa-IR" b="1" u="sng" dirty="0" smtClean="0">
                <a:solidFill>
                  <a:schemeClr val="accent3"/>
                </a:solidFill>
              </a:rPr>
              <a:t>. /</a:t>
            </a:r>
            <a:endParaRPr lang="en-US" b="1" u="sng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60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prstClr val="black"/>
                </a:solidFill>
              </a:rPr>
              <a:t>به یک گفتمان علمی – پژوهشی نیاز داریم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 rtl="1"/>
            <a:r>
              <a:rPr lang="fa-IR" sz="4800" dirty="0" smtClean="0">
                <a:solidFill>
                  <a:srgbClr val="2B17BF"/>
                </a:solidFill>
              </a:rPr>
              <a:t>بنابراین باید در شمار فعالیتهای پژوهشی ، ترویج این </a:t>
            </a:r>
            <a:r>
              <a:rPr lang="fa-IR" sz="4800" u="sng" dirty="0" smtClean="0">
                <a:solidFill>
                  <a:srgbClr val="00B050"/>
                </a:solidFill>
              </a:rPr>
              <a:t>گفتمان تربیت معلم </a:t>
            </a:r>
            <a:r>
              <a:rPr lang="fa-IR" sz="4800" dirty="0" smtClean="0">
                <a:solidFill>
                  <a:srgbClr val="2B17BF"/>
                </a:solidFill>
              </a:rPr>
              <a:t>را نیز مورد توجه اساسی قرار داد </a:t>
            </a:r>
            <a:r>
              <a:rPr lang="fa-IR" sz="4800" dirty="0" smtClean="0"/>
              <a:t>.</a:t>
            </a:r>
          </a:p>
          <a:p>
            <a:pPr algn="just" rtl="1"/>
            <a:r>
              <a:rPr lang="fa-IR" sz="4800" u="sng" dirty="0" smtClean="0">
                <a:solidFill>
                  <a:srgbClr val="C00000"/>
                </a:solidFill>
              </a:rPr>
              <a:t>معاونت پژوهشی با بحث برگزاری کرسی ها ، نشست ها و همایش ها در پی تکوین گفتمان تربیت معلم است .</a:t>
            </a:r>
            <a:endParaRPr lang="en-US" sz="4800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79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b="1" u="sng" dirty="0" smtClean="0">
                <a:solidFill>
                  <a:schemeClr val="tx1"/>
                </a:solidFill>
              </a:rPr>
              <a:t>محور گفتمان </a:t>
            </a:r>
            <a:r>
              <a:rPr lang="fa-IR" b="1" u="sng" dirty="0" smtClean="0">
                <a:solidFill>
                  <a:schemeClr val="accent4"/>
                </a:solidFill>
              </a:rPr>
              <a:t>:نگاه  درهم تنیده به آموزشگری  و پژوهشگری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 rtl="1"/>
            <a:r>
              <a:rPr lang="fa-IR" sz="4000" b="1" u="sng" dirty="0">
                <a:solidFill>
                  <a:schemeClr val="tx1"/>
                </a:solidFill>
              </a:rPr>
              <a:t>دانش آموزش </a:t>
            </a:r>
            <a:r>
              <a:rPr lang="fa-IR" sz="4000" b="1" u="sng" dirty="0" smtClean="0">
                <a:solidFill>
                  <a:schemeClr val="tx1"/>
                </a:solidFill>
              </a:rPr>
              <a:t>شناسی و علم  شناسی </a:t>
            </a:r>
            <a:r>
              <a:rPr lang="fa-IR" sz="4000" b="1" u="sng" dirty="0" smtClean="0">
                <a:solidFill>
                  <a:srgbClr val="AE1298"/>
                </a:solidFill>
              </a:rPr>
              <a:t> از طریق پژوهش  </a:t>
            </a:r>
            <a:r>
              <a:rPr lang="fa-IR" sz="4000" b="1" u="sng" dirty="0" smtClean="0">
                <a:solidFill>
                  <a:schemeClr val="tx1"/>
                </a:solidFill>
              </a:rPr>
              <a:t> </a:t>
            </a:r>
            <a:r>
              <a:rPr lang="fa-IR" sz="4000" b="1" u="sng" dirty="0">
                <a:solidFill>
                  <a:schemeClr val="tx1"/>
                </a:solidFill>
              </a:rPr>
              <a:t>تولید می شود </a:t>
            </a:r>
            <a:r>
              <a:rPr lang="fa-IR" sz="4000" b="1" u="sng" dirty="0" smtClean="0">
                <a:solidFill>
                  <a:schemeClr val="tx1"/>
                </a:solidFill>
              </a:rPr>
              <a:t>.</a:t>
            </a:r>
          </a:p>
          <a:p>
            <a:pPr algn="just" rtl="1"/>
            <a:r>
              <a:rPr lang="fa-IR" sz="4000" b="1" u="sng" dirty="0" smtClean="0">
                <a:solidFill>
                  <a:schemeClr val="accent3"/>
                </a:solidFill>
              </a:rPr>
              <a:t>و این</a:t>
            </a:r>
            <a:r>
              <a:rPr lang="en-US" sz="4000" b="1" u="sng" dirty="0" smtClean="0">
                <a:solidFill>
                  <a:schemeClr val="accent3"/>
                </a:solidFill>
              </a:rPr>
              <a:t> </a:t>
            </a:r>
            <a:r>
              <a:rPr lang="fa-IR" sz="4000" b="1" u="sng" dirty="0" smtClean="0">
                <a:solidFill>
                  <a:schemeClr val="accent3"/>
                </a:solidFill>
              </a:rPr>
              <a:t>چنین است که آموزشگری علمی بدون پژوهشگری  ممکن نیست و اصولا راه به جایی نمی برد .</a:t>
            </a:r>
            <a:endParaRPr lang="en-US" sz="4000" b="1" u="sng" dirty="0">
              <a:solidFill>
                <a:schemeClr val="accent3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23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574800"/>
          </a:xfrm>
        </p:spPr>
        <p:txBody>
          <a:bodyPr>
            <a:normAutofit fontScale="90000"/>
          </a:bodyPr>
          <a:lstStyle/>
          <a:p>
            <a:r>
              <a:rPr lang="fa-IR" b="1" u="sng" dirty="0">
                <a:solidFill>
                  <a:schemeClr val="tx1"/>
                </a:solidFill>
              </a:rPr>
              <a:t>محور گفتمان </a:t>
            </a:r>
            <a:r>
              <a:rPr lang="fa-IR" b="1" u="sng" dirty="0">
                <a:solidFill>
                  <a:schemeClr val="accent4"/>
                </a:solidFill>
              </a:rPr>
              <a:t>:نگاه  درهم تنیده به آموزشگری  و پژوهشگری</a:t>
            </a:r>
            <a:r>
              <a:rPr lang="fa-IR" b="1" dirty="0">
                <a:solidFill>
                  <a:schemeClr val="accent4"/>
                </a:solidFill>
              </a:rPr>
              <a:t/>
            </a:r>
            <a:br>
              <a:rPr lang="fa-IR" b="1" dirty="0">
                <a:solidFill>
                  <a:schemeClr val="accent4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fa-IR" sz="4400" b="1" dirty="0" smtClean="0"/>
              <a:t>فرایند وروند شکل دهی به آموزش و علم   </a:t>
            </a:r>
            <a:r>
              <a:rPr lang="fa-IR" sz="4400" b="1" u="sng" dirty="0" smtClean="0"/>
              <a:t>هم سرشت و هم بنیاد</a:t>
            </a:r>
            <a:r>
              <a:rPr lang="fa-IR" sz="4400" b="1" dirty="0" smtClean="0"/>
              <a:t> هستند . بنابر این </a:t>
            </a:r>
            <a:r>
              <a:rPr lang="fa-IR" sz="4400" b="1" dirty="0" smtClean="0">
                <a:solidFill>
                  <a:srgbClr val="C00000"/>
                </a:solidFill>
              </a:rPr>
              <a:t>پژوهش شناسی تربیت معلم  </a:t>
            </a:r>
            <a:r>
              <a:rPr lang="fa-IR" sz="4400" b="1" dirty="0">
                <a:solidFill>
                  <a:srgbClr val="C00000"/>
                </a:solidFill>
              </a:rPr>
              <a:t>بدون </a:t>
            </a:r>
            <a:r>
              <a:rPr lang="fa-IR" sz="4400" b="1" dirty="0" smtClean="0">
                <a:solidFill>
                  <a:srgbClr val="C00000"/>
                </a:solidFill>
              </a:rPr>
              <a:t>آموزش شناسی و علم شناسی </a:t>
            </a:r>
            <a:r>
              <a:rPr lang="fa-IR" sz="4400" b="1" dirty="0" smtClean="0"/>
              <a:t>ممکن نیست پژوهش با آموزش و علم در هم تنیده اند و با یکدیگر در مسیر رشد و یادگیری حرکت می کنند .</a:t>
            </a:r>
          </a:p>
        </p:txBody>
      </p:sp>
    </p:spTree>
    <p:extLst>
      <p:ext uri="{BB962C8B-B14F-4D97-AF65-F5344CB8AC3E}">
        <p14:creationId xmlns:p14="http://schemas.microsoft.com/office/powerpoint/2010/main" val="229376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>
                <a:solidFill>
                  <a:schemeClr val="accent2"/>
                </a:solidFill>
              </a:rPr>
              <a:t>جدایی پژوهش و آموزش ، جدایی کاذبی است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fa-IR" sz="4000" dirty="0" smtClean="0"/>
              <a:t>آموزشگری به دانش بایسته خود نیازمند است و این دانش از طریق پژوهش ایجاد می شود . مهمترین دانش </a:t>
            </a:r>
            <a:r>
              <a:rPr lang="fa-IR" sz="4000" b="1" u="sng" dirty="0" smtClean="0">
                <a:solidFill>
                  <a:srgbClr val="2B17BF"/>
                </a:solidFill>
              </a:rPr>
              <a:t>برای یک استاد</a:t>
            </a:r>
            <a:r>
              <a:rPr lang="en-US" sz="4000" b="1" u="sng" dirty="0" smtClean="0">
                <a:solidFill>
                  <a:srgbClr val="2B17BF"/>
                </a:solidFill>
              </a:rPr>
              <a:t> </a:t>
            </a:r>
            <a:r>
              <a:rPr lang="fa-IR" sz="4000" b="1" u="sng" dirty="0" smtClean="0">
                <a:solidFill>
                  <a:srgbClr val="2B17BF"/>
                </a:solidFill>
              </a:rPr>
              <a:t> ، معلم  و آموزشگر دانش </a:t>
            </a:r>
            <a:r>
              <a:rPr lang="en-US" sz="4000" b="1" u="sng" dirty="0" err="1" smtClean="0">
                <a:solidFill>
                  <a:srgbClr val="2B17BF"/>
                </a:solidFill>
              </a:rPr>
              <a:t>pck</a:t>
            </a:r>
            <a:r>
              <a:rPr lang="en-US" sz="4000" b="1" u="sng" dirty="0" smtClean="0">
                <a:solidFill>
                  <a:srgbClr val="2B17BF"/>
                </a:solidFill>
              </a:rPr>
              <a:t>  </a:t>
            </a:r>
            <a:r>
              <a:rPr lang="fa-IR" sz="4000" b="1" u="sng" dirty="0" smtClean="0">
                <a:solidFill>
                  <a:srgbClr val="2B17BF"/>
                </a:solidFill>
              </a:rPr>
              <a:t>است.  </a:t>
            </a:r>
            <a:r>
              <a:rPr lang="fa-IR" sz="4000" dirty="0" smtClean="0"/>
              <a:t>و چنین است که معاونت پژوهشی برنامه های متعددی برای تولید آن دارد . از جمله  برنامه اعطای فرصت پژوهشی برای هیات علمی. </a:t>
            </a:r>
            <a:r>
              <a:rPr lang="fa-IR" sz="4000" b="1" dirty="0" smtClean="0">
                <a:solidFill>
                  <a:srgbClr val="C00000"/>
                </a:solidFill>
              </a:rPr>
              <a:t>(برای تربیت استاد آموزش پژوه )</a:t>
            </a:r>
            <a:endParaRPr lang="en-US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8021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dirty="0" smtClean="0">
                <a:solidFill>
                  <a:schemeClr val="accent4"/>
                </a:solidFill>
              </a:rPr>
              <a:t> </a:t>
            </a:r>
            <a:r>
              <a:rPr lang="fa-IR" b="1" dirty="0" smtClean="0">
                <a:solidFill>
                  <a:schemeClr val="tx1"/>
                </a:solidFill>
              </a:rPr>
              <a:t>گفتمان </a:t>
            </a:r>
            <a:r>
              <a:rPr lang="fa-IR" b="1" dirty="0">
                <a:solidFill>
                  <a:schemeClr val="tx1"/>
                </a:solidFill>
              </a:rPr>
              <a:t>علمی : </a:t>
            </a:r>
            <a:r>
              <a:rPr lang="fa-IR" b="1" dirty="0">
                <a:solidFill>
                  <a:srgbClr val="C00000"/>
                </a:solidFill>
              </a:rPr>
              <a:t>پیش نیاز توسعه </a:t>
            </a:r>
            <a:r>
              <a:rPr lang="fa-IR" b="1" dirty="0" smtClean="0">
                <a:solidFill>
                  <a:srgbClr val="C00000"/>
                </a:solidFill>
              </a:rPr>
              <a:t>علمی</a:t>
            </a:r>
            <a:br>
              <a:rPr lang="fa-IR" b="1" dirty="0" smtClean="0">
                <a:solidFill>
                  <a:srgbClr val="C00000"/>
                </a:solidFill>
              </a:rPr>
            </a:br>
            <a:r>
              <a:rPr lang="fa-IR" sz="3100" dirty="0" smtClean="0">
                <a:solidFill>
                  <a:srgbClr val="00B050"/>
                </a:solidFill>
              </a:rPr>
              <a:t>شناسایی و تمهید شرایط مساعد برای توسعه همزمان آموزش و پژوهش</a:t>
            </a:r>
            <a:endParaRPr lang="en-US" sz="31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1"/>
            <a:r>
              <a:rPr lang="fa-IR" sz="3900" dirty="0" smtClean="0"/>
              <a:t>برای آموزش علم باید </a:t>
            </a:r>
            <a:r>
              <a:rPr lang="fa-IR" sz="3900" u="sng" dirty="0" smtClean="0">
                <a:solidFill>
                  <a:schemeClr val="accent4"/>
                </a:solidFill>
              </a:rPr>
              <a:t>شرایط مساعد </a:t>
            </a:r>
            <a:r>
              <a:rPr lang="fa-IR" sz="3900" dirty="0" smtClean="0"/>
              <a:t>فراهم شود. زیست بوم مناسب آموزش و یادگیری علم را برای رشد آن باید مهیا نماییم.</a:t>
            </a:r>
          </a:p>
          <a:p>
            <a:pPr algn="just" rtl="1"/>
            <a:r>
              <a:rPr lang="fa-IR" sz="3900" u="sng" dirty="0" smtClean="0">
                <a:solidFill>
                  <a:srgbClr val="0070C0"/>
                </a:solidFill>
              </a:rPr>
              <a:t>زیست بوم مناسب آموزش و یادگیری علم </a:t>
            </a:r>
            <a:r>
              <a:rPr lang="fa-IR" sz="3900" dirty="0" smtClean="0"/>
              <a:t>، شباهت بالایی با </a:t>
            </a:r>
            <a:r>
              <a:rPr lang="fa-IR" sz="3900" u="sng" dirty="0" smtClean="0">
                <a:solidFill>
                  <a:srgbClr val="0070C0"/>
                </a:solidFill>
              </a:rPr>
              <a:t>زیست بوم مناسب پژوهش</a:t>
            </a:r>
            <a:r>
              <a:rPr lang="fa-IR" sz="3900" dirty="0" smtClean="0"/>
              <a:t> دارد . بگونه ای که هر جا که پژوهش فرصت رشد بیابد ، آموزش هم رشد می کند و یادگیری اتفاق می افتد </a:t>
            </a:r>
          </a:p>
          <a:p>
            <a:pPr algn="ctr" rtl="1"/>
            <a:r>
              <a:rPr lang="fa-IR" sz="3900" u="sng" dirty="0" smtClean="0">
                <a:solidFill>
                  <a:srgbClr val="2B17BF"/>
                </a:solidFill>
              </a:rPr>
              <a:t>انگار این دو به اشتباه از هم تفکیک شده اند .</a:t>
            </a:r>
          </a:p>
          <a:p>
            <a:pPr marL="0" indent="0" algn="r" rtl="1">
              <a:buNone/>
            </a:pPr>
            <a:r>
              <a:rPr lang="fa-IR" dirty="0" smtClean="0"/>
              <a:t> 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400523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>
                <a:solidFill>
                  <a:schemeClr val="accent4"/>
                </a:solidFill>
              </a:rPr>
              <a:t> </a:t>
            </a:r>
            <a:r>
              <a:rPr lang="fa-IR" b="1" dirty="0">
                <a:solidFill>
                  <a:schemeClr val="tx1"/>
                </a:solidFill>
              </a:rPr>
              <a:t>گفتمان علمی : </a:t>
            </a:r>
            <a:r>
              <a:rPr lang="fa-IR" b="1" dirty="0">
                <a:solidFill>
                  <a:srgbClr val="C00000"/>
                </a:solidFill>
              </a:rPr>
              <a:t>پیش نیاز توسعه علمی</a:t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fa-IR" dirty="0">
                <a:solidFill>
                  <a:srgbClr val="00B050"/>
                </a:solidFill>
              </a:rPr>
              <a:t>شناسایی و تمهید شرایط مساعد برای آموزش 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fa-IR" sz="3600" dirty="0"/>
              <a:t>بگونه ای که صاحب نظری واژه </a:t>
            </a:r>
            <a:r>
              <a:rPr lang="fa-IR" sz="3600" b="1" u="sng" dirty="0">
                <a:solidFill>
                  <a:schemeClr val="accent4"/>
                </a:solidFill>
              </a:rPr>
              <a:t>آموهش</a:t>
            </a:r>
            <a:r>
              <a:rPr lang="fa-IR" sz="3600" dirty="0"/>
              <a:t> را برای هم آوایی و یگانگی آموزش و پژوهش پیشنهاد می کند .</a:t>
            </a:r>
          </a:p>
          <a:p>
            <a:pPr algn="just" rtl="1"/>
            <a:r>
              <a:rPr lang="fa-IR" sz="3600" b="1" u="sng" dirty="0"/>
              <a:t>  این نکته برگرفته از آموزه های فیلسوف بزرگ تعلیم و تربیت </a:t>
            </a:r>
            <a:r>
              <a:rPr lang="fa-IR" sz="3600" b="1" u="sng" dirty="0">
                <a:solidFill>
                  <a:srgbClr val="C00000"/>
                </a:solidFill>
              </a:rPr>
              <a:t>جان دیویی </a:t>
            </a:r>
            <a:r>
              <a:rPr lang="fa-IR" sz="3600" b="1" u="sng" dirty="0"/>
              <a:t>است که به یکپارچگی آموزش و پژوهش اشاره دارد و موثرین روش آموزش را روش پژوهش یا حل مساله می داند .</a:t>
            </a:r>
            <a:endParaRPr lang="en-US" sz="3600" b="1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27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3600" dirty="0">
                <a:solidFill>
                  <a:srgbClr val="0070C0"/>
                </a:solidFill>
              </a:rPr>
              <a:t>پژوهش شناسی در تربیت معلم</a:t>
            </a:r>
            <a:br>
              <a:rPr lang="fa-IR" sz="3600" dirty="0">
                <a:solidFill>
                  <a:srgbClr val="0070C0"/>
                </a:solidFill>
              </a:rPr>
            </a:br>
            <a:r>
              <a:rPr lang="fa-IR" sz="3600" dirty="0">
                <a:solidFill>
                  <a:prstClr val="white">
                    <a:lumMod val="50000"/>
                  </a:prstClr>
                </a:solidFill>
              </a:rPr>
              <a:t>(</a:t>
            </a:r>
            <a:r>
              <a:rPr lang="fa-IR" sz="3600" dirty="0">
                <a:solidFill>
                  <a:srgbClr val="44709D">
                    <a:lumMod val="75000"/>
                  </a:srgbClr>
                </a:solidFill>
              </a:rPr>
              <a:t>مفروضات و رویکردها)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/>
            <a:r>
              <a:rPr lang="fa-IR" sz="4800" dirty="0" smtClean="0"/>
              <a:t>برای مدیریت پژوهش در تربیت معلم باید دانش لازم را نسبت به ماهیت پژوهش در این حوزه بدست آوریم 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5643320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b="1" dirty="0" smtClean="0">
                <a:solidFill>
                  <a:schemeClr val="tx1"/>
                </a:solidFill>
              </a:rPr>
              <a:t>توسعه پژوهش ، نیازمند به توسعه فرهنگ پژوهش</a:t>
            </a:r>
            <a:r>
              <a:rPr lang="fa-IR" b="1" dirty="0">
                <a:solidFill>
                  <a:srgbClr val="C00000"/>
                </a:solidFill>
              </a:rPr>
              <a:t/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fa-IR" dirty="0" smtClean="0">
                <a:solidFill>
                  <a:srgbClr val="00B050"/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r" rtl="1"/>
            <a:r>
              <a:rPr lang="fa-IR" sz="12800" b="1" u="sng" dirty="0" smtClean="0">
                <a:solidFill>
                  <a:srgbClr val="2B17BF"/>
                </a:solidFill>
              </a:rPr>
              <a:t>توسعه پژوهش همچنین در گرو توسعه فرهنگ متناسب با خود است .</a:t>
            </a:r>
          </a:p>
          <a:p>
            <a:pPr algn="just" rtl="1">
              <a:lnSpc>
                <a:spcPct val="170000"/>
              </a:lnSpc>
            </a:pPr>
            <a:r>
              <a:rPr lang="fa-IR" sz="12800" dirty="0" smtClean="0"/>
              <a:t>باید در پی شناخت و استفاده از فرهنگی دانشگاهی و آکادمیک باشیم که  توسعه علمی – پژوهشی را حمایت می کند .( کدام ارزش ها، آیین ها ، مقررات، کنش و واکنش ها و رفتارها باید برجسته شوند؟ ).</a:t>
            </a:r>
          </a:p>
          <a:p>
            <a:pPr algn="r" rtl="1"/>
            <a:r>
              <a:rPr lang="fa-IR" sz="800" dirty="0" smtClean="0"/>
              <a:t>فرهنگ </a:t>
            </a:r>
            <a:r>
              <a:rPr lang="fa-IR" sz="800" dirty="0"/>
              <a:t>علمی</a:t>
            </a:r>
            <a:endParaRPr lang="en-US" sz="800" dirty="0"/>
          </a:p>
          <a:p>
            <a:pPr algn="r" rtl="1"/>
            <a:endParaRPr lang="fa-IR" sz="12800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endParaRPr lang="fa-IR" dirty="0"/>
          </a:p>
          <a:p>
            <a:pPr algn="r" rtl="1"/>
            <a:endParaRPr lang="fa-IR" dirty="0" smtClean="0"/>
          </a:p>
          <a:p>
            <a:pPr algn="r" rtl="1"/>
            <a:r>
              <a:rPr lang="fa-IR" dirty="0"/>
              <a:t>0</a:t>
            </a:r>
            <a:r>
              <a:rPr lang="fa-IR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11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و سخن آخر!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fa-IR" b="1" dirty="0" smtClean="0"/>
              <a:t>ماهیت پژوهش در دانشگاه را بدرستی بشناسیم .</a:t>
            </a: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rgbClr val="2B17BF"/>
                </a:solidFill>
              </a:rPr>
              <a:t>برای توسعه آن تلاش کنیم و پژوهش را اولویتی تجملاتی ندانیم که اگر شد ...</a:t>
            </a: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rgbClr val="2B17BF"/>
                </a:solidFill>
              </a:rPr>
              <a:t>هم اکنون همه آنچه  را</a:t>
            </a:r>
            <a:r>
              <a:rPr lang="fa-IR" b="1" u="sng" dirty="0">
                <a:solidFill>
                  <a:srgbClr val="C00000"/>
                </a:solidFill>
              </a:rPr>
              <a:t> دیگر</a:t>
            </a:r>
            <a:r>
              <a:rPr lang="fa-IR" b="1" dirty="0" smtClean="0">
                <a:solidFill>
                  <a:srgbClr val="2B17BF"/>
                </a:solidFill>
              </a:rPr>
              <a:t> </a:t>
            </a:r>
            <a:r>
              <a:rPr lang="fa-IR" b="1" u="sng" dirty="0" smtClean="0">
                <a:solidFill>
                  <a:srgbClr val="C00000"/>
                </a:solidFill>
              </a:rPr>
              <a:t>دانشگاهها در بخش پژوهش  </a:t>
            </a:r>
            <a:r>
              <a:rPr lang="fa-IR" b="1" dirty="0" smtClean="0">
                <a:solidFill>
                  <a:srgbClr val="2B17BF"/>
                </a:solidFill>
              </a:rPr>
              <a:t>تدارک دیده اند  ، چه بسا بالاتراز آن را در دانشگاه فرهنگیان ما نیز مهیا نموده ایم ، اما در این زمینه فاصله عملکردی فراوانی بین ما و دیگر دانشگاههاست .</a:t>
            </a:r>
          </a:p>
          <a:p>
            <a:pPr algn="r" rtl="1">
              <a:lnSpc>
                <a:spcPct val="150000"/>
              </a:lnSpc>
            </a:pPr>
            <a:r>
              <a:rPr lang="fa-IR" b="1" dirty="0" smtClean="0">
                <a:solidFill>
                  <a:srgbClr val="2B17BF"/>
                </a:solidFill>
              </a:rPr>
              <a:t> که با همت شما می توان این فاصله را کاهش داد .</a:t>
            </a:r>
            <a:endParaRPr lang="en-US" b="1" dirty="0">
              <a:solidFill>
                <a:srgbClr val="2B17B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19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نشانه هایی از امید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 rtl="1"/>
            <a:r>
              <a:rPr lang="fa-IR" sz="4800" dirty="0" smtClean="0"/>
              <a:t>البته در یک رتبه بندی توسط سیویلیکا </a:t>
            </a:r>
            <a:r>
              <a:rPr lang="fa-IR" sz="4800" dirty="0" smtClean="0"/>
              <a:t>(</a:t>
            </a:r>
            <a:r>
              <a:rPr lang="fa-IR" sz="4800" dirty="0">
                <a:solidFill>
                  <a:srgbClr val="FF0000"/>
                </a:solidFill>
                <a:latin typeface="Tahoma" panose="020B0604030504040204" pitchFamily="34" charset="0"/>
              </a:rPr>
              <a:t>سیویلیکا یا مرجع دانش، یک پایگاه اینترنتی (وبسایت) خصوصی است که به نمایه‌سازی و نشر </a:t>
            </a:r>
            <a:r>
              <a:rPr lang="fa-IR" sz="4800" dirty="0">
                <a:solidFill>
                  <a:srgbClr val="FF0000"/>
                </a:solidFill>
                <a:latin typeface="Tahoma" panose="020B0604030504040204" pitchFamily="34" charset="0"/>
                <a:hlinkClick r:id="rId2" tooltip="مجموعه مقالات همایش"/>
              </a:rPr>
              <a:t>مجموعه مقالات همایش</a:t>
            </a:r>
            <a:r>
              <a:rPr lang="fa-IR" sz="4800" dirty="0">
                <a:solidFill>
                  <a:srgbClr val="FF0000"/>
                </a:solidFill>
                <a:latin typeface="Tahoma" panose="020B0604030504040204" pitchFamily="34" charset="0"/>
              </a:rPr>
              <a:t> و کنفرانس‌های داخل </a:t>
            </a:r>
            <a:r>
              <a:rPr lang="fa-IR" sz="4800" dirty="0">
                <a:solidFill>
                  <a:srgbClr val="FF0000"/>
                </a:solidFill>
                <a:latin typeface="Tahoma" panose="020B0604030504040204" pitchFamily="34" charset="0"/>
                <a:hlinkClick r:id="rId3" tooltip="کشور ایران"/>
              </a:rPr>
              <a:t>کشور ایران</a:t>
            </a:r>
            <a:r>
              <a:rPr lang="fa-IR" sz="4800" dirty="0">
                <a:solidFill>
                  <a:srgbClr val="FF0000"/>
                </a:solidFill>
                <a:latin typeface="Tahoma" panose="020B0604030504040204" pitchFamily="34" charset="0"/>
              </a:rPr>
              <a:t> می‌پردازد.</a:t>
            </a:r>
            <a:r>
              <a:rPr lang="fa-IR" sz="4800" dirty="0" smtClean="0"/>
              <a:t>)، </a:t>
            </a:r>
            <a:r>
              <a:rPr lang="fa-IR" sz="4800" b="1" u="sng" dirty="0" smtClean="0">
                <a:solidFill>
                  <a:srgbClr val="2B17BF"/>
                </a:solidFill>
              </a:rPr>
              <a:t>دانشگاه فرهنگیان  در شمار دانشگاههای برتر </a:t>
            </a:r>
            <a:r>
              <a:rPr lang="fa-IR" sz="4800" dirty="0" smtClean="0"/>
              <a:t>1395رتبه 2 را در تعداد همایشهای برگزار شده(10 همایش)  و رتبه 4 را در تعداد مقالات ارایه شده در همایشها (1652 مقاله ) در میان دانشگاههای دولتی بخود داختصاص داده است . </a:t>
            </a:r>
          </a:p>
          <a:p>
            <a:pPr algn="just" rtl="1"/>
            <a:r>
              <a:rPr lang="fa-IR" sz="4800" dirty="0" smtClean="0"/>
              <a:t>در سال  94 در تولید مقاله همایشی  رتبه 5 را در میان  دانشگاههای دولتی بخود اختصاص داده است .</a:t>
            </a:r>
          </a:p>
          <a:p>
            <a:pPr algn="just" rtl="1"/>
            <a:r>
              <a:rPr lang="fa-IR" sz="4800" dirty="0" smtClean="0"/>
              <a:t>همچنین رتبه تراکمی ما در سنوات مختلف در میان 160 دانشگاه دولتی رتبه 28 و  در میان 650 دانشگاه و موسسه علمی ،رتبه 40 گزارش شده است .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6763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5240" y="668594"/>
            <a:ext cx="10255044" cy="520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9392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9535" y="1071717"/>
            <a:ext cx="9822426" cy="480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6335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0878" y="982133"/>
            <a:ext cx="10235380" cy="489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9476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7794" y="698090"/>
            <a:ext cx="8406580" cy="517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62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4066" y="1229033"/>
            <a:ext cx="10048566" cy="464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7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3897" y="737419"/>
            <a:ext cx="10353367" cy="513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4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2" y="1189703"/>
            <a:ext cx="9244779" cy="468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366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>
                <a:solidFill>
                  <a:srgbClr val="0070C0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 rtl="1"/>
            <a:r>
              <a:rPr lang="fa-IR" sz="5400" b="1" dirty="0" smtClean="0">
                <a:solidFill>
                  <a:srgbClr val="2B17BF"/>
                </a:solidFill>
              </a:rPr>
              <a:t>پژوهش شناسی در تربیت معلم </a:t>
            </a:r>
            <a:r>
              <a:rPr lang="fa-IR" sz="5400" b="1" dirty="0" smtClean="0">
                <a:solidFill>
                  <a:srgbClr val="C00000"/>
                </a:solidFill>
              </a:rPr>
              <a:t>، کوششی برای شناخت ماهیت و مفروضات پژوهش در تربیت معلم و راههای توسعه آن است </a:t>
            </a:r>
            <a:r>
              <a:rPr lang="fa-IR" sz="5400" b="1" dirty="0" smtClean="0"/>
              <a:t>.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53627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6916" y="619432"/>
            <a:ext cx="10687665" cy="5255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26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95401" y="940158"/>
            <a:ext cx="9601196" cy="493571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rtl="1"/>
            <a:endParaRPr lang="fa-IR" sz="8000" smtClean="0">
              <a:solidFill>
                <a:srgbClr val="C00000"/>
              </a:solidFill>
            </a:endParaRPr>
          </a:p>
          <a:p>
            <a:pPr algn="ctr" rtl="1"/>
            <a:r>
              <a:rPr lang="fa-IR" sz="8000" dirty="0" smtClean="0">
                <a:solidFill>
                  <a:srgbClr val="C00000"/>
                </a:solidFill>
              </a:rPr>
              <a:t>از توجه شما متشکریم </a:t>
            </a:r>
            <a:endParaRPr lang="en-US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18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b="1" i="1" u="sng" dirty="0" smtClean="0">
                <a:solidFill>
                  <a:srgbClr val="00B050"/>
                </a:solidFill>
              </a:rPr>
              <a:t>دانشگاه فرهنگیان رسالت دشوارتربیت معلم را برعهده دارد</a:t>
            </a:r>
            <a:endParaRPr lang="en-US" b="1" i="1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fa-IR" sz="4000" b="1" dirty="0" smtClean="0"/>
              <a:t>اجرای چنین ماموریت مهم و دشواری بیش از هر چیز وابسته به معرفت و آگاهی بایسته کارگزاران تربیت معلم   بویژه مدرسان و اعضای هیات علمی از ماهیت تربیت معلم و پژوهش پیرامون آن است</a:t>
            </a:r>
            <a:r>
              <a:rPr lang="fa-IR" b="1" dirty="0" smtClean="0"/>
              <a:t>.</a:t>
            </a:r>
          </a:p>
          <a:p>
            <a:pPr algn="just" rtl="1"/>
            <a:r>
              <a:rPr lang="fa-IR" sz="3900" b="1" u="sng" dirty="0" smtClean="0">
                <a:solidFill>
                  <a:srgbClr val="2B17BF"/>
                </a:solidFill>
              </a:rPr>
              <a:t>پژوهش در دانشگاه </a:t>
            </a:r>
            <a:r>
              <a:rPr lang="fa-IR" sz="3900" b="1" dirty="0" smtClean="0">
                <a:solidFill>
                  <a:srgbClr val="C00000"/>
                </a:solidFill>
              </a:rPr>
              <a:t>ماموریت تولید این دانش را برعهده دارد .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1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sz="4000" b="1" i="1" u="sng" dirty="0">
                <a:solidFill>
                  <a:srgbClr val="00B050"/>
                </a:solidFill>
              </a:rPr>
              <a:t>دانشگاه فرهنگیان رسالت دشوارتربیت معلم را برعهده دارد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fa-IR" sz="4000" dirty="0" smtClean="0"/>
              <a:t>بنابراین </a:t>
            </a:r>
            <a:r>
              <a:rPr lang="fa-IR" sz="4000" u="sng" dirty="0" smtClean="0">
                <a:solidFill>
                  <a:srgbClr val="0070C0"/>
                </a:solidFill>
              </a:rPr>
              <a:t>پژوهش ، امری زینتی ، تفننی و حاشیه ای تلقی نمی شود .</a:t>
            </a:r>
          </a:p>
          <a:p>
            <a:pPr algn="ctr" rtl="1"/>
            <a:r>
              <a:rPr lang="fa-IR" sz="4000" dirty="0" smtClean="0"/>
              <a:t>توسعه پژوهش  در تربیت معلم ، توسعه دانایی در باره تربیت معلم  را در پی دارد و دانایی در باره تربیت معلم ، موجب رشد و توسعه تربیت معلم خواهد شد 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7116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>
                <a:solidFill>
                  <a:schemeClr val="accent4"/>
                </a:solidFill>
              </a:rPr>
              <a:t>پژوهش شناسی در تربیت معلم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 rtl="1"/>
            <a:r>
              <a:rPr lang="fa-IR" sz="5400" dirty="0" smtClean="0">
                <a:solidFill>
                  <a:srgbClr val="002060"/>
                </a:solidFill>
              </a:rPr>
              <a:t>به این ترتیب ، مدیریت و توسعه پژوهش در دانشگاه وابسته به </a:t>
            </a:r>
            <a:r>
              <a:rPr lang="fa-IR" sz="5400" u="sng" dirty="0" smtClean="0">
                <a:solidFill>
                  <a:srgbClr val="002060"/>
                </a:solidFill>
              </a:rPr>
              <a:t>شناخت درست </a:t>
            </a:r>
            <a:r>
              <a:rPr lang="fa-IR" sz="5400" dirty="0" smtClean="0">
                <a:solidFill>
                  <a:srgbClr val="002060"/>
                </a:solidFill>
              </a:rPr>
              <a:t>ما از پژوهش در این حوزه است .</a:t>
            </a:r>
          </a:p>
          <a:p>
            <a:pPr algn="just" rtl="1"/>
            <a:r>
              <a:rPr lang="fa-IR" sz="5400" dirty="0" smtClean="0">
                <a:solidFill>
                  <a:schemeClr val="tx1"/>
                </a:solidFill>
              </a:rPr>
              <a:t>واقعا ما چقدر  پژوهش در تربیت معلم  را می شناسیم ؟ </a:t>
            </a:r>
          </a:p>
          <a:p>
            <a:pPr algn="just" rtl="1"/>
            <a:r>
              <a:rPr lang="fa-IR" sz="5400" dirty="0" smtClean="0">
                <a:solidFill>
                  <a:schemeClr val="tx1"/>
                </a:solidFill>
              </a:rPr>
              <a:t>مدیریت پژوهش از سخت ترین انواع مدیریتهاست بنحویکه جین و ترایاندیس مدیریت بر پژوهش را مدیریت بر مدیریت ناپذیر تعریف نموده است . </a:t>
            </a:r>
            <a:endParaRPr lang="fa-IR" sz="54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28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rgbClr val="A23C33"/>
                </a:solidFill>
              </a:rPr>
              <a:t>پژوهش شناسی در تربیت معلم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fa-IR" sz="3200" u="sng" dirty="0" smtClean="0">
                <a:solidFill>
                  <a:srgbClr val="2B17BF"/>
                </a:solidFill>
              </a:rPr>
              <a:t>اگر با مفهوم ، ماهیت و ویژگیهای پژوهش در تربیت معلم آشنا نباشیم ، در فهم پژوهش دچار انحراف و کجروی خواهیم شد </a:t>
            </a:r>
            <a:r>
              <a:rPr lang="fa-IR" sz="3200" u="sng" dirty="0" smtClean="0">
                <a:solidFill>
                  <a:srgbClr val="C00000"/>
                </a:solidFill>
              </a:rPr>
              <a:t>و حتی سرعت بیشتر در پژوهش با فهم نادرست، موجبات دوری هر چه بیشتر ازاهداف و آرمانهای آن خواهد شد . </a:t>
            </a:r>
          </a:p>
          <a:p>
            <a:pPr algn="just" rtl="1"/>
            <a:r>
              <a:rPr lang="fa-IR" sz="3200" dirty="0" smtClean="0"/>
              <a:t>بنابراین همواره معتقدیم بحثی مهم با عنوان </a:t>
            </a:r>
            <a:r>
              <a:rPr lang="fa-IR" sz="3200" b="1" u="sng" dirty="0" smtClean="0">
                <a:solidFill>
                  <a:srgbClr val="2B17BF"/>
                </a:solidFill>
              </a:rPr>
              <a:t>مدیریت پژوهش در تربیت معلم </a:t>
            </a:r>
            <a:r>
              <a:rPr lang="fa-IR" sz="3200" dirty="0" smtClean="0"/>
              <a:t>باید برای کارگزاران حوزه پژوهش در دانشگاه باید در دستور کار باشد 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6574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1638</TotalTime>
  <Words>2241</Words>
  <Application>Microsoft Office PowerPoint</Application>
  <PresentationFormat>Widescreen</PresentationFormat>
  <Paragraphs>183</Paragraphs>
  <Slides>51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Arial</vt:lpstr>
      <vt:lpstr>Calibri</vt:lpstr>
      <vt:lpstr>Garamond</vt:lpstr>
      <vt:lpstr>Tahoma</vt:lpstr>
      <vt:lpstr>Times New Roman</vt:lpstr>
      <vt:lpstr>Organic</vt:lpstr>
      <vt:lpstr>PowerPoint Presentation</vt:lpstr>
      <vt:lpstr>    تاملی بر : پژوهش شناسی در تربیت معلم (مفروضات و رویکردها) </vt:lpstr>
      <vt:lpstr>پژوهش شناسی در تربیت معلم (مفروضات و رویکردها)</vt:lpstr>
      <vt:lpstr>پژوهش شناسی در تربیت معلم (مفروضات و رویکردها)</vt:lpstr>
      <vt:lpstr>پژوهش شناسی در تربیت معلم</vt:lpstr>
      <vt:lpstr>دانشگاه فرهنگیان رسالت دشوارتربیت معلم را برعهده دارد</vt:lpstr>
      <vt:lpstr>دانشگاه فرهنگیان رسالت دشوارتربیت معلم را برعهده دارد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پژوهش شناسی در تربیت معلم</vt:lpstr>
      <vt:lpstr>برای پژوهش و پاسخگویی به سوالات ، مدلهای نظری راهنمای ما هستند</vt:lpstr>
      <vt:lpstr> برای پاسخگویی به سوالات ، مدلهای نظری راهنمای ما هستند سطوح یادگیری از دیدگاه بلوم</vt:lpstr>
      <vt:lpstr>برای پاسخگویی به سوالات ، مدلهای نظری راهنمای ما هستند نظریه یادگیری در حد تسلط بلوم ( مدل یادگیری آموزشگاهی ) </vt:lpstr>
      <vt:lpstr>پژوهش شناسی در تربیت معلم</vt:lpstr>
      <vt:lpstr>طرح این سوالات ما را به ضرورت ایجاد یک  گفتمان علمی – پژوهشی در تربیت معلم می رساند </vt:lpstr>
      <vt:lpstr>به یک گفتمان علمی – پژوهشی نیاز داریم</vt:lpstr>
      <vt:lpstr>به یک گفتمان علمی – پژوهشی نیاز داریم</vt:lpstr>
      <vt:lpstr>محور گفتمان :نگاه  درهم تنیده به آموزشگری  و پژوهشگری</vt:lpstr>
      <vt:lpstr>محور گفتمان :نگاه  درهم تنیده به آموزشگری  و پژوهشگری </vt:lpstr>
      <vt:lpstr>جدایی پژوهش و آموزش ، جدایی کاذبی است</vt:lpstr>
      <vt:lpstr> گفتمان علمی : پیش نیاز توسعه علمی شناسایی و تمهید شرایط مساعد برای توسعه همزمان آموزش و پژوهش</vt:lpstr>
      <vt:lpstr> گفتمان علمی : پیش نیاز توسعه علمی شناسایی و تمهید شرایط مساعد برای آموزش علم</vt:lpstr>
      <vt:lpstr>توسعه پژوهش ، نیازمند به توسعه فرهنگ پژوهش  </vt:lpstr>
      <vt:lpstr>و سخن آخر!</vt:lpstr>
      <vt:lpstr>نشانه هایی از امید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آموزش اثربخش ، مفروضات و الزامات</dc:title>
  <dc:creator>Admin</dc:creator>
  <cp:lastModifiedBy>saki</cp:lastModifiedBy>
  <cp:revision>285</cp:revision>
  <dcterms:created xsi:type="dcterms:W3CDTF">2014-05-06T17:05:05Z</dcterms:created>
  <dcterms:modified xsi:type="dcterms:W3CDTF">2017-07-20T11:52:50Z</dcterms:modified>
</cp:coreProperties>
</file>